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6" r:id="rId10"/>
    <p:sldId id="264" r:id="rId11"/>
    <p:sldId id="265"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9" r:id="rId33"/>
    <p:sldId id="287" r:id="rId34"/>
    <p:sldId id="288"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40" r:id="rId84"/>
    <p:sldId id="341" r:id="rId85"/>
    <p:sldId id="342" r:id="rId86"/>
    <p:sldId id="338" r:id="rId87"/>
    <p:sldId id="343" r:id="rId88"/>
    <p:sldId id="339"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2" r:id="rId147"/>
    <p:sldId id="401" r:id="rId148"/>
    <p:sldId id="403" r:id="rId149"/>
    <p:sldId id="404" r:id="rId150"/>
    <p:sldId id="405" r:id="rId151"/>
    <p:sldId id="406" r:id="rId152"/>
    <p:sldId id="407" r:id="rId153"/>
    <p:sldId id="408" r:id="rId154"/>
    <p:sldId id="410" r:id="rId155"/>
    <p:sldId id="409"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86" d="100"/>
          <a:sy n="86" d="100"/>
        </p:scale>
        <p:origin x="6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tableStyles" Target="tableStyle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91E9E-0256-4BCE-A243-C3B0CE7D02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31213A8-9ECA-49F3-801D-8EBD635AB3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450CF33-E120-4F41-8760-F7D6934475F0}"/>
              </a:ext>
            </a:extLst>
          </p:cNvPr>
          <p:cNvSpPr>
            <a:spLocks noGrp="1"/>
          </p:cNvSpPr>
          <p:nvPr>
            <p:ph type="dt" sz="half" idx="10"/>
          </p:nvPr>
        </p:nvSpPr>
        <p:spPr/>
        <p:txBody>
          <a:bodyPr/>
          <a:lstStyle/>
          <a:p>
            <a:fld id="{A9FFACB6-D384-4084-9D40-3410F812ECBB}" type="datetimeFigureOut">
              <a:rPr lang="en-IN" smtClean="0"/>
              <a:t>03-09-2019</a:t>
            </a:fld>
            <a:endParaRPr lang="en-IN"/>
          </a:p>
        </p:txBody>
      </p:sp>
      <p:sp>
        <p:nvSpPr>
          <p:cNvPr id="5" name="Footer Placeholder 4">
            <a:extLst>
              <a:ext uri="{FF2B5EF4-FFF2-40B4-BE49-F238E27FC236}">
                <a16:creationId xmlns:a16="http://schemas.microsoft.com/office/drawing/2014/main" id="{9F0C3EF0-5DB0-4929-AB78-64ADAEEA11D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2782745-A0B3-45E7-AA05-74BC2E72F2C5}"/>
              </a:ext>
            </a:extLst>
          </p:cNvPr>
          <p:cNvSpPr>
            <a:spLocks noGrp="1"/>
          </p:cNvSpPr>
          <p:nvPr>
            <p:ph type="sldNum" sz="quarter" idx="12"/>
          </p:nvPr>
        </p:nvSpPr>
        <p:spPr/>
        <p:txBody>
          <a:bodyPr/>
          <a:lstStyle/>
          <a:p>
            <a:fld id="{6CB084B2-637B-4C0F-8317-DBC30A8D0B94}" type="slidenum">
              <a:rPr lang="en-IN" smtClean="0"/>
              <a:t>‹#›</a:t>
            </a:fld>
            <a:endParaRPr lang="en-IN"/>
          </a:p>
        </p:txBody>
      </p:sp>
    </p:spTree>
    <p:extLst>
      <p:ext uri="{BB962C8B-B14F-4D97-AF65-F5344CB8AC3E}">
        <p14:creationId xmlns:p14="http://schemas.microsoft.com/office/powerpoint/2010/main" val="3502613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7FF3B-8513-4721-A926-80DEE900014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E941F63-33F6-48E7-82B4-D29EAD11281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2FA505C-181F-4990-908A-BBFD807924DC}"/>
              </a:ext>
            </a:extLst>
          </p:cNvPr>
          <p:cNvSpPr>
            <a:spLocks noGrp="1"/>
          </p:cNvSpPr>
          <p:nvPr>
            <p:ph type="dt" sz="half" idx="10"/>
          </p:nvPr>
        </p:nvSpPr>
        <p:spPr/>
        <p:txBody>
          <a:bodyPr/>
          <a:lstStyle/>
          <a:p>
            <a:fld id="{A9FFACB6-D384-4084-9D40-3410F812ECBB}" type="datetimeFigureOut">
              <a:rPr lang="en-IN" smtClean="0"/>
              <a:t>03-09-2019</a:t>
            </a:fld>
            <a:endParaRPr lang="en-IN"/>
          </a:p>
        </p:txBody>
      </p:sp>
      <p:sp>
        <p:nvSpPr>
          <p:cNvPr id="5" name="Footer Placeholder 4">
            <a:extLst>
              <a:ext uri="{FF2B5EF4-FFF2-40B4-BE49-F238E27FC236}">
                <a16:creationId xmlns:a16="http://schemas.microsoft.com/office/drawing/2014/main" id="{9DB1ECEA-7E54-4F17-8CF2-37CFF75774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8D7CDD8-5F3B-4DE7-B574-DE90ABD7CB6C}"/>
              </a:ext>
            </a:extLst>
          </p:cNvPr>
          <p:cNvSpPr>
            <a:spLocks noGrp="1"/>
          </p:cNvSpPr>
          <p:nvPr>
            <p:ph type="sldNum" sz="quarter" idx="12"/>
          </p:nvPr>
        </p:nvSpPr>
        <p:spPr/>
        <p:txBody>
          <a:bodyPr/>
          <a:lstStyle/>
          <a:p>
            <a:fld id="{6CB084B2-637B-4C0F-8317-DBC30A8D0B94}" type="slidenum">
              <a:rPr lang="en-IN" smtClean="0"/>
              <a:t>‹#›</a:t>
            </a:fld>
            <a:endParaRPr lang="en-IN"/>
          </a:p>
        </p:txBody>
      </p:sp>
    </p:spTree>
    <p:extLst>
      <p:ext uri="{BB962C8B-B14F-4D97-AF65-F5344CB8AC3E}">
        <p14:creationId xmlns:p14="http://schemas.microsoft.com/office/powerpoint/2010/main" val="731166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00DB4F-4DA2-49A3-A609-2F6E1354B9E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3B97C88-E03C-414B-9F5C-D1C9E45D712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B2A0DB7-91FD-4CF7-865E-A4D9E8F0CE5B}"/>
              </a:ext>
            </a:extLst>
          </p:cNvPr>
          <p:cNvSpPr>
            <a:spLocks noGrp="1"/>
          </p:cNvSpPr>
          <p:nvPr>
            <p:ph type="dt" sz="half" idx="10"/>
          </p:nvPr>
        </p:nvSpPr>
        <p:spPr/>
        <p:txBody>
          <a:bodyPr/>
          <a:lstStyle/>
          <a:p>
            <a:fld id="{A9FFACB6-D384-4084-9D40-3410F812ECBB}" type="datetimeFigureOut">
              <a:rPr lang="en-IN" smtClean="0"/>
              <a:t>03-09-2019</a:t>
            </a:fld>
            <a:endParaRPr lang="en-IN"/>
          </a:p>
        </p:txBody>
      </p:sp>
      <p:sp>
        <p:nvSpPr>
          <p:cNvPr id="5" name="Footer Placeholder 4">
            <a:extLst>
              <a:ext uri="{FF2B5EF4-FFF2-40B4-BE49-F238E27FC236}">
                <a16:creationId xmlns:a16="http://schemas.microsoft.com/office/drawing/2014/main" id="{B24BAF35-BEBC-468D-B563-F960CD64E2D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58D4F02-9225-4F05-AB57-AF9886F019B1}"/>
              </a:ext>
            </a:extLst>
          </p:cNvPr>
          <p:cNvSpPr>
            <a:spLocks noGrp="1"/>
          </p:cNvSpPr>
          <p:nvPr>
            <p:ph type="sldNum" sz="quarter" idx="12"/>
          </p:nvPr>
        </p:nvSpPr>
        <p:spPr/>
        <p:txBody>
          <a:bodyPr/>
          <a:lstStyle/>
          <a:p>
            <a:fld id="{6CB084B2-637B-4C0F-8317-DBC30A8D0B94}" type="slidenum">
              <a:rPr lang="en-IN" smtClean="0"/>
              <a:t>‹#›</a:t>
            </a:fld>
            <a:endParaRPr lang="en-IN"/>
          </a:p>
        </p:txBody>
      </p:sp>
    </p:spTree>
    <p:extLst>
      <p:ext uri="{BB962C8B-B14F-4D97-AF65-F5344CB8AC3E}">
        <p14:creationId xmlns:p14="http://schemas.microsoft.com/office/powerpoint/2010/main" val="3526832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A276B-C581-413B-B43A-046D7F7272A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F2CB370-E7B7-49DB-B0E3-4D2C5434359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D2DD1C9-A131-447F-B3D4-580711F42347}"/>
              </a:ext>
            </a:extLst>
          </p:cNvPr>
          <p:cNvSpPr>
            <a:spLocks noGrp="1"/>
          </p:cNvSpPr>
          <p:nvPr>
            <p:ph type="dt" sz="half" idx="10"/>
          </p:nvPr>
        </p:nvSpPr>
        <p:spPr/>
        <p:txBody>
          <a:bodyPr/>
          <a:lstStyle/>
          <a:p>
            <a:fld id="{A9FFACB6-D384-4084-9D40-3410F812ECBB}" type="datetimeFigureOut">
              <a:rPr lang="en-IN" smtClean="0"/>
              <a:t>03-09-2019</a:t>
            </a:fld>
            <a:endParaRPr lang="en-IN"/>
          </a:p>
        </p:txBody>
      </p:sp>
      <p:sp>
        <p:nvSpPr>
          <p:cNvPr id="5" name="Footer Placeholder 4">
            <a:extLst>
              <a:ext uri="{FF2B5EF4-FFF2-40B4-BE49-F238E27FC236}">
                <a16:creationId xmlns:a16="http://schemas.microsoft.com/office/drawing/2014/main" id="{BFD237C9-88E2-4608-8416-C1F5E6834DA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E66D0A-ED3B-470E-8930-65772B418C9D}"/>
              </a:ext>
            </a:extLst>
          </p:cNvPr>
          <p:cNvSpPr>
            <a:spLocks noGrp="1"/>
          </p:cNvSpPr>
          <p:nvPr>
            <p:ph type="sldNum" sz="quarter" idx="12"/>
          </p:nvPr>
        </p:nvSpPr>
        <p:spPr/>
        <p:txBody>
          <a:bodyPr/>
          <a:lstStyle/>
          <a:p>
            <a:fld id="{6CB084B2-637B-4C0F-8317-DBC30A8D0B94}" type="slidenum">
              <a:rPr lang="en-IN" smtClean="0"/>
              <a:t>‹#›</a:t>
            </a:fld>
            <a:endParaRPr lang="en-IN"/>
          </a:p>
        </p:txBody>
      </p:sp>
    </p:spTree>
    <p:extLst>
      <p:ext uri="{BB962C8B-B14F-4D97-AF65-F5344CB8AC3E}">
        <p14:creationId xmlns:p14="http://schemas.microsoft.com/office/powerpoint/2010/main" val="2880943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27319-155B-4120-B071-A4CB70A0AA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3DAE123-5C16-4D8C-A911-3E7E5DF15B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8CA94A0-9EBC-427F-9434-5E59B2C238C8}"/>
              </a:ext>
            </a:extLst>
          </p:cNvPr>
          <p:cNvSpPr>
            <a:spLocks noGrp="1"/>
          </p:cNvSpPr>
          <p:nvPr>
            <p:ph type="dt" sz="half" idx="10"/>
          </p:nvPr>
        </p:nvSpPr>
        <p:spPr/>
        <p:txBody>
          <a:bodyPr/>
          <a:lstStyle/>
          <a:p>
            <a:fld id="{A9FFACB6-D384-4084-9D40-3410F812ECBB}" type="datetimeFigureOut">
              <a:rPr lang="en-IN" smtClean="0"/>
              <a:t>03-09-2019</a:t>
            </a:fld>
            <a:endParaRPr lang="en-IN"/>
          </a:p>
        </p:txBody>
      </p:sp>
      <p:sp>
        <p:nvSpPr>
          <p:cNvPr id="5" name="Footer Placeholder 4">
            <a:extLst>
              <a:ext uri="{FF2B5EF4-FFF2-40B4-BE49-F238E27FC236}">
                <a16:creationId xmlns:a16="http://schemas.microsoft.com/office/drawing/2014/main" id="{5C20E9A6-E912-4E51-B8C6-B763F04EE94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436870A-3083-46B5-9FC2-9983B01315B0}"/>
              </a:ext>
            </a:extLst>
          </p:cNvPr>
          <p:cNvSpPr>
            <a:spLocks noGrp="1"/>
          </p:cNvSpPr>
          <p:nvPr>
            <p:ph type="sldNum" sz="quarter" idx="12"/>
          </p:nvPr>
        </p:nvSpPr>
        <p:spPr/>
        <p:txBody>
          <a:bodyPr/>
          <a:lstStyle/>
          <a:p>
            <a:fld id="{6CB084B2-637B-4C0F-8317-DBC30A8D0B94}" type="slidenum">
              <a:rPr lang="en-IN" smtClean="0"/>
              <a:t>‹#›</a:t>
            </a:fld>
            <a:endParaRPr lang="en-IN"/>
          </a:p>
        </p:txBody>
      </p:sp>
    </p:spTree>
    <p:extLst>
      <p:ext uri="{BB962C8B-B14F-4D97-AF65-F5344CB8AC3E}">
        <p14:creationId xmlns:p14="http://schemas.microsoft.com/office/powerpoint/2010/main" val="1661378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99DAB-1024-4B50-8644-CAAA0877364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5466C3D-C791-4399-932E-DD9816E9147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EEC9BA9-29E2-4E90-A9C1-2AEB2A65163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7310011-8837-4407-B6D4-D35BE63BC034}"/>
              </a:ext>
            </a:extLst>
          </p:cNvPr>
          <p:cNvSpPr>
            <a:spLocks noGrp="1"/>
          </p:cNvSpPr>
          <p:nvPr>
            <p:ph type="dt" sz="half" idx="10"/>
          </p:nvPr>
        </p:nvSpPr>
        <p:spPr/>
        <p:txBody>
          <a:bodyPr/>
          <a:lstStyle/>
          <a:p>
            <a:fld id="{A9FFACB6-D384-4084-9D40-3410F812ECBB}" type="datetimeFigureOut">
              <a:rPr lang="en-IN" smtClean="0"/>
              <a:t>03-09-2019</a:t>
            </a:fld>
            <a:endParaRPr lang="en-IN"/>
          </a:p>
        </p:txBody>
      </p:sp>
      <p:sp>
        <p:nvSpPr>
          <p:cNvPr id="6" name="Footer Placeholder 5">
            <a:extLst>
              <a:ext uri="{FF2B5EF4-FFF2-40B4-BE49-F238E27FC236}">
                <a16:creationId xmlns:a16="http://schemas.microsoft.com/office/drawing/2014/main" id="{06969805-C1D3-4C7B-B155-E5FD37DB7B1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610FBF9-80F3-4156-8C53-09AB0DF08E88}"/>
              </a:ext>
            </a:extLst>
          </p:cNvPr>
          <p:cNvSpPr>
            <a:spLocks noGrp="1"/>
          </p:cNvSpPr>
          <p:nvPr>
            <p:ph type="sldNum" sz="quarter" idx="12"/>
          </p:nvPr>
        </p:nvSpPr>
        <p:spPr/>
        <p:txBody>
          <a:bodyPr/>
          <a:lstStyle/>
          <a:p>
            <a:fld id="{6CB084B2-637B-4C0F-8317-DBC30A8D0B94}" type="slidenum">
              <a:rPr lang="en-IN" smtClean="0"/>
              <a:t>‹#›</a:t>
            </a:fld>
            <a:endParaRPr lang="en-IN"/>
          </a:p>
        </p:txBody>
      </p:sp>
    </p:spTree>
    <p:extLst>
      <p:ext uri="{BB962C8B-B14F-4D97-AF65-F5344CB8AC3E}">
        <p14:creationId xmlns:p14="http://schemas.microsoft.com/office/powerpoint/2010/main" val="301949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830AC-00AD-4B18-87CD-E94B44C5591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AE78B5E-7FD8-454B-9180-49BECEABB4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707E9A5-B8A4-42F5-A975-8131A45C9F7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21C0797-1B23-45B5-99B0-6E22820B9B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C399E85-6AA0-4541-AAA6-93DED71F2AF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A4C2F4B-481E-44C5-A30C-5BF4F70F0ED7}"/>
              </a:ext>
            </a:extLst>
          </p:cNvPr>
          <p:cNvSpPr>
            <a:spLocks noGrp="1"/>
          </p:cNvSpPr>
          <p:nvPr>
            <p:ph type="dt" sz="half" idx="10"/>
          </p:nvPr>
        </p:nvSpPr>
        <p:spPr/>
        <p:txBody>
          <a:bodyPr/>
          <a:lstStyle/>
          <a:p>
            <a:fld id="{A9FFACB6-D384-4084-9D40-3410F812ECBB}" type="datetimeFigureOut">
              <a:rPr lang="en-IN" smtClean="0"/>
              <a:t>03-09-2019</a:t>
            </a:fld>
            <a:endParaRPr lang="en-IN"/>
          </a:p>
        </p:txBody>
      </p:sp>
      <p:sp>
        <p:nvSpPr>
          <p:cNvPr id="8" name="Footer Placeholder 7">
            <a:extLst>
              <a:ext uri="{FF2B5EF4-FFF2-40B4-BE49-F238E27FC236}">
                <a16:creationId xmlns:a16="http://schemas.microsoft.com/office/drawing/2014/main" id="{2428FE1B-CF41-4E59-84CB-B0892AA220C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93D6C0D-51F9-42C0-89A5-79B3E103E884}"/>
              </a:ext>
            </a:extLst>
          </p:cNvPr>
          <p:cNvSpPr>
            <a:spLocks noGrp="1"/>
          </p:cNvSpPr>
          <p:nvPr>
            <p:ph type="sldNum" sz="quarter" idx="12"/>
          </p:nvPr>
        </p:nvSpPr>
        <p:spPr/>
        <p:txBody>
          <a:bodyPr/>
          <a:lstStyle/>
          <a:p>
            <a:fld id="{6CB084B2-637B-4C0F-8317-DBC30A8D0B94}" type="slidenum">
              <a:rPr lang="en-IN" smtClean="0"/>
              <a:t>‹#›</a:t>
            </a:fld>
            <a:endParaRPr lang="en-IN"/>
          </a:p>
        </p:txBody>
      </p:sp>
    </p:spTree>
    <p:extLst>
      <p:ext uri="{BB962C8B-B14F-4D97-AF65-F5344CB8AC3E}">
        <p14:creationId xmlns:p14="http://schemas.microsoft.com/office/powerpoint/2010/main" val="2914016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14109-9D78-4DC2-9A58-794EE5989FD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2BC723D-C3BC-454E-855B-0FE16911CFEF}"/>
              </a:ext>
            </a:extLst>
          </p:cNvPr>
          <p:cNvSpPr>
            <a:spLocks noGrp="1"/>
          </p:cNvSpPr>
          <p:nvPr>
            <p:ph type="dt" sz="half" idx="10"/>
          </p:nvPr>
        </p:nvSpPr>
        <p:spPr/>
        <p:txBody>
          <a:bodyPr/>
          <a:lstStyle/>
          <a:p>
            <a:fld id="{A9FFACB6-D384-4084-9D40-3410F812ECBB}" type="datetimeFigureOut">
              <a:rPr lang="en-IN" smtClean="0"/>
              <a:t>03-09-2019</a:t>
            </a:fld>
            <a:endParaRPr lang="en-IN"/>
          </a:p>
        </p:txBody>
      </p:sp>
      <p:sp>
        <p:nvSpPr>
          <p:cNvPr id="4" name="Footer Placeholder 3">
            <a:extLst>
              <a:ext uri="{FF2B5EF4-FFF2-40B4-BE49-F238E27FC236}">
                <a16:creationId xmlns:a16="http://schemas.microsoft.com/office/drawing/2014/main" id="{02937AC9-5F05-46EA-92ED-92C5DC9BEAD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974AEBC-5730-468F-87DE-A96A7229FF76}"/>
              </a:ext>
            </a:extLst>
          </p:cNvPr>
          <p:cNvSpPr>
            <a:spLocks noGrp="1"/>
          </p:cNvSpPr>
          <p:nvPr>
            <p:ph type="sldNum" sz="quarter" idx="12"/>
          </p:nvPr>
        </p:nvSpPr>
        <p:spPr/>
        <p:txBody>
          <a:bodyPr/>
          <a:lstStyle/>
          <a:p>
            <a:fld id="{6CB084B2-637B-4C0F-8317-DBC30A8D0B94}" type="slidenum">
              <a:rPr lang="en-IN" smtClean="0"/>
              <a:t>‹#›</a:t>
            </a:fld>
            <a:endParaRPr lang="en-IN"/>
          </a:p>
        </p:txBody>
      </p:sp>
    </p:spTree>
    <p:extLst>
      <p:ext uri="{BB962C8B-B14F-4D97-AF65-F5344CB8AC3E}">
        <p14:creationId xmlns:p14="http://schemas.microsoft.com/office/powerpoint/2010/main" val="3845663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26A0A6-95F9-4024-9DBB-CDDE3DA96E1B}"/>
              </a:ext>
            </a:extLst>
          </p:cNvPr>
          <p:cNvSpPr>
            <a:spLocks noGrp="1"/>
          </p:cNvSpPr>
          <p:nvPr>
            <p:ph type="dt" sz="half" idx="10"/>
          </p:nvPr>
        </p:nvSpPr>
        <p:spPr/>
        <p:txBody>
          <a:bodyPr/>
          <a:lstStyle/>
          <a:p>
            <a:fld id="{A9FFACB6-D384-4084-9D40-3410F812ECBB}" type="datetimeFigureOut">
              <a:rPr lang="en-IN" smtClean="0"/>
              <a:t>03-09-2019</a:t>
            </a:fld>
            <a:endParaRPr lang="en-IN"/>
          </a:p>
        </p:txBody>
      </p:sp>
      <p:sp>
        <p:nvSpPr>
          <p:cNvPr id="3" name="Footer Placeholder 2">
            <a:extLst>
              <a:ext uri="{FF2B5EF4-FFF2-40B4-BE49-F238E27FC236}">
                <a16:creationId xmlns:a16="http://schemas.microsoft.com/office/drawing/2014/main" id="{7765059D-13C8-4ABB-9D0E-6EA1A09C370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65DBAF1-8988-4D61-9FC4-60E98BBD87A8}"/>
              </a:ext>
            </a:extLst>
          </p:cNvPr>
          <p:cNvSpPr>
            <a:spLocks noGrp="1"/>
          </p:cNvSpPr>
          <p:nvPr>
            <p:ph type="sldNum" sz="quarter" idx="12"/>
          </p:nvPr>
        </p:nvSpPr>
        <p:spPr/>
        <p:txBody>
          <a:bodyPr/>
          <a:lstStyle/>
          <a:p>
            <a:fld id="{6CB084B2-637B-4C0F-8317-DBC30A8D0B94}" type="slidenum">
              <a:rPr lang="en-IN" smtClean="0"/>
              <a:t>‹#›</a:t>
            </a:fld>
            <a:endParaRPr lang="en-IN"/>
          </a:p>
        </p:txBody>
      </p:sp>
    </p:spTree>
    <p:extLst>
      <p:ext uri="{BB962C8B-B14F-4D97-AF65-F5344CB8AC3E}">
        <p14:creationId xmlns:p14="http://schemas.microsoft.com/office/powerpoint/2010/main" val="2668955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40F60-1F29-4ABE-9FFF-122A78C373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4957DFD-BD3E-4F82-933B-E929AE0D1C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7FDCEC7-626B-4374-BB9F-43CE666D10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B3E5ECB-CB21-4D7E-9689-6BB26C453D4F}"/>
              </a:ext>
            </a:extLst>
          </p:cNvPr>
          <p:cNvSpPr>
            <a:spLocks noGrp="1"/>
          </p:cNvSpPr>
          <p:nvPr>
            <p:ph type="dt" sz="half" idx="10"/>
          </p:nvPr>
        </p:nvSpPr>
        <p:spPr/>
        <p:txBody>
          <a:bodyPr/>
          <a:lstStyle/>
          <a:p>
            <a:fld id="{A9FFACB6-D384-4084-9D40-3410F812ECBB}" type="datetimeFigureOut">
              <a:rPr lang="en-IN" smtClean="0"/>
              <a:t>03-09-2019</a:t>
            </a:fld>
            <a:endParaRPr lang="en-IN"/>
          </a:p>
        </p:txBody>
      </p:sp>
      <p:sp>
        <p:nvSpPr>
          <p:cNvPr id="6" name="Footer Placeholder 5">
            <a:extLst>
              <a:ext uri="{FF2B5EF4-FFF2-40B4-BE49-F238E27FC236}">
                <a16:creationId xmlns:a16="http://schemas.microsoft.com/office/drawing/2014/main" id="{7A89AA6A-F310-467C-ACA9-5BD8D2A2C70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00A17D8-A355-44A8-9C3E-7910BEA48E14}"/>
              </a:ext>
            </a:extLst>
          </p:cNvPr>
          <p:cNvSpPr>
            <a:spLocks noGrp="1"/>
          </p:cNvSpPr>
          <p:nvPr>
            <p:ph type="sldNum" sz="quarter" idx="12"/>
          </p:nvPr>
        </p:nvSpPr>
        <p:spPr/>
        <p:txBody>
          <a:bodyPr/>
          <a:lstStyle/>
          <a:p>
            <a:fld id="{6CB084B2-637B-4C0F-8317-DBC30A8D0B94}" type="slidenum">
              <a:rPr lang="en-IN" smtClean="0"/>
              <a:t>‹#›</a:t>
            </a:fld>
            <a:endParaRPr lang="en-IN"/>
          </a:p>
        </p:txBody>
      </p:sp>
    </p:spTree>
    <p:extLst>
      <p:ext uri="{BB962C8B-B14F-4D97-AF65-F5344CB8AC3E}">
        <p14:creationId xmlns:p14="http://schemas.microsoft.com/office/powerpoint/2010/main" val="841542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D61A4-425A-4FC8-B174-1DC9ADFE03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F858BA8-0649-48DB-96B3-A1EE499EA0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2DAC836-CC0E-4F22-99FB-5C475323B3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A038A42-26F7-4F03-9E14-B96EE20BBB28}"/>
              </a:ext>
            </a:extLst>
          </p:cNvPr>
          <p:cNvSpPr>
            <a:spLocks noGrp="1"/>
          </p:cNvSpPr>
          <p:nvPr>
            <p:ph type="dt" sz="half" idx="10"/>
          </p:nvPr>
        </p:nvSpPr>
        <p:spPr/>
        <p:txBody>
          <a:bodyPr/>
          <a:lstStyle/>
          <a:p>
            <a:fld id="{A9FFACB6-D384-4084-9D40-3410F812ECBB}" type="datetimeFigureOut">
              <a:rPr lang="en-IN" smtClean="0"/>
              <a:t>03-09-2019</a:t>
            </a:fld>
            <a:endParaRPr lang="en-IN"/>
          </a:p>
        </p:txBody>
      </p:sp>
      <p:sp>
        <p:nvSpPr>
          <p:cNvPr id="6" name="Footer Placeholder 5">
            <a:extLst>
              <a:ext uri="{FF2B5EF4-FFF2-40B4-BE49-F238E27FC236}">
                <a16:creationId xmlns:a16="http://schemas.microsoft.com/office/drawing/2014/main" id="{1C1B00A6-4FFA-4DAE-8DDD-FF767F74457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7F56D5D-754F-4A54-A44D-1B9CE2F64CEB}"/>
              </a:ext>
            </a:extLst>
          </p:cNvPr>
          <p:cNvSpPr>
            <a:spLocks noGrp="1"/>
          </p:cNvSpPr>
          <p:nvPr>
            <p:ph type="sldNum" sz="quarter" idx="12"/>
          </p:nvPr>
        </p:nvSpPr>
        <p:spPr/>
        <p:txBody>
          <a:bodyPr/>
          <a:lstStyle/>
          <a:p>
            <a:fld id="{6CB084B2-637B-4C0F-8317-DBC30A8D0B94}" type="slidenum">
              <a:rPr lang="en-IN" smtClean="0"/>
              <a:t>‹#›</a:t>
            </a:fld>
            <a:endParaRPr lang="en-IN"/>
          </a:p>
        </p:txBody>
      </p:sp>
    </p:spTree>
    <p:extLst>
      <p:ext uri="{BB962C8B-B14F-4D97-AF65-F5344CB8AC3E}">
        <p14:creationId xmlns:p14="http://schemas.microsoft.com/office/powerpoint/2010/main" val="1655648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BF67CF-937D-4132-9157-976968C307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41D6F75-D395-41A5-B360-A7F08EECED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E38D3A6-19DC-4F7C-A702-23AEBF9662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FFACB6-D384-4084-9D40-3410F812ECBB}" type="datetimeFigureOut">
              <a:rPr lang="en-IN" smtClean="0"/>
              <a:t>03-09-2019</a:t>
            </a:fld>
            <a:endParaRPr lang="en-IN"/>
          </a:p>
        </p:txBody>
      </p:sp>
      <p:sp>
        <p:nvSpPr>
          <p:cNvPr id="5" name="Footer Placeholder 4">
            <a:extLst>
              <a:ext uri="{FF2B5EF4-FFF2-40B4-BE49-F238E27FC236}">
                <a16:creationId xmlns:a16="http://schemas.microsoft.com/office/drawing/2014/main" id="{74EE7AD9-BC63-437A-9C9F-80936898C8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2D7085A-683B-41C1-A0B4-F0464B4DBE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B084B2-637B-4C0F-8317-DBC30A8D0B94}" type="slidenum">
              <a:rPr lang="en-IN" smtClean="0"/>
              <a:t>‹#›</a:t>
            </a:fld>
            <a:endParaRPr lang="en-IN"/>
          </a:p>
        </p:txBody>
      </p:sp>
    </p:spTree>
    <p:extLst>
      <p:ext uri="{BB962C8B-B14F-4D97-AF65-F5344CB8AC3E}">
        <p14:creationId xmlns:p14="http://schemas.microsoft.com/office/powerpoint/2010/main" val="29606750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academind/react-hooks-introduction" TargetMode="Externa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CBEF9-91EB-4981-84D0-E46ED8538C3E}"/>
              </a:ext>
            </a:extLst>
          </p:cNvPr>
          <p:cNvSpPr>
            <a:spLocks noGrp="1"/>
          </p:cNvSpPr>
          <p:nvPr>
            <p:ph type="ctrTitle"/>
          </p:nvPr>
        </p:nvSpPr>
        <p:spPr/>
        <p:txBody>
          <a:bodyPr/>
          <a:lstStyle/>
          <a:p>
            <a:r>
              <a:rPr lang="en-IN" dirty="0"/>
              <a:t>React Hooks – </a:t>
            </a:r>
            <a:r>
              <a:rPr lang="en-IN" dirty="0" err="1"/>
              <a:t>useState</a:t>
            </a:r>
            <a:r>
              <a:rPr lang="en-IN" dirty="0"/>
              <a:t>, </a:t>
            </a:r>
            <a:r>
              <a:rPr lang="en-IN" dirty="0" err="1"/>
              <a:t>useEffects</a:t>
            </a:r>
            <a:r>
              <a:rPr lang="en-IN"/>
              <a:t>, Custom</a:t>
            </a:r>
            <a:endParaRPr lang="en-IN" dirty="0"/>
          </a:p>
        </p:txBody>
      </p:sp>
      <p:sp>
        <p:nvSpPr>
          <p:cNvPr id="3" name="Subtitle 2">
            <a:extLst>
              <a:ext uri="{FF2B5EF4-FFF2-40B4-BE49-F238E27FC236}">
                <a16:creationId xmlns:a16="http://schemas.microsoft.com/office/drawing/2014/main" id="{1B63B549-C45C-4799-813D-8888D6A3EFF4}"/>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951932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B7BA8-BA37-4494-BE6E-96F191B611C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AC10EB0-074E-4722-8FA4-9C384A38582C}"/>
              </a:ext>
            </a:extLst>
          </p:cNvPr>
          <p:cNvSpPr>
            <a:spLocks noGrp="1"/>
          </p:cNvSpPr>
          <p:nvPr>
            <p:ph idx="1"/>
          </p:nvPr>
        </p:nvSpPr>
        <p:spPr/>
        <p:txBody>
          <a:bodyPr/>
          <a:lstStyle/>
          <a:p>
            <a:r>
              <a:rPr lang="en-US" dirty="0"/>
              <a:t>When working with this new feature you don't need to build any more class based components. You still can, but you don't have to.</a:t>
            </a:r>
          </a:p>
          <a:p>
            <a:r>
              <a:rPr lang="en-US" dirty="0"/>
              <a:t>You can now make everything work in functional components that previously required a class based component.</a:t>
            </a:r>
          </a:p>
          <a:p>
            <a:r>
              <a:rPr lang="en-US" dirty="0"/>
              <a:t>So you can write functional components everywhere and hooks replace class only functionalities.</a:t>
            </a:r>
          </a:p>
          <a:p>
            <a:r>
              <a:rPr lang="en-US" dirty="0">
                <a:solidFill>
                  <a:srgbClr val="FF0000"/>
                </a:solidFill>
              </a:rPr>
              <a:t>They replace state management and they replace lifecycle hooks</a:t>
            </a:r>
            <a:endParaRPr lang="en-IN" dirty="0">
              <a:solidFill>
                <a:srgbClr val="FF0000"/>
              </a:solidFill>
            </a:endParaRPr>
          </a:p>
        </p:txBody>
      </p:sp>
    </p:spTree>
    <p:extLst>
      <p:ext uri="{BB962C8B-B14F-4D97-AF65-F5344CB8AC3E}">
        <p14:creationId xmlns:p14="http://schemas.microsoft.com/office/powerpoint/2010/main" val="41982141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402D5-2B7C-4B5C-B6DA-DA8B305CA86D}"/>
              </a:ext>
            </a:extLst>
          </p:cNvPr>
          <p:cNvSpPr>
            <a:spLocks noGrp="1"/>
          </p:cNvSpPr>
          <p:nvPr>
            <p:ph type="title"/>
          </p:nvPr>
        </p:nvSpPr>
        <p:spPr/>
        <p:txBody>
          <a:bodyPr>
            <a:normAutofit/>
          </a:bodyPr>
          <a:lstStyle/>
          <a:p>
            <a:r>
              <a:rPr lang="en-IN" sz="3600" dirty="0"/>
              <a:t>The browser gives us this error.</a:t>
            </a:r>
          </a:p>
        </p:txBody>
      </p:sp>
      <p:pic>
        <p:nvPicPr>
          <p:cNvPr id="5" name="Content Placeholder 4">
            <a:extLst>
              <a:ext uri="{FF2B5EF4-FFF2-40B4-BE49-F238E27FC236}">
                <a16:creationId xmlns:a16="http://schemas.microsoft.com/office/drawing/2014/main" id="{D86015C0-B8CF-414A-B84D-A2B5382CD4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504" y="2056245"/>
            <a:ext cx="9142992" cy="4436630"/>
          </a:xfrm>
        </p:spPr>
      </p:pic>
    </p:spTree>
    <p:extLst>
      <p:ext uri="{BB962C8B-B14F-4D97-AF65-F5344CB8AC3E}">
        <p14:creationId xmlns:p14="http://schemas.microsoft.com/office/powerpoint/2010/main" val="32707254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6C77E-954D-4A1D-8627-E5BB102881BC}"/>
              </a:ext>
            </a:extLst>
          </p:cNvPr>
          <p:cNvSpPr>
            <a:spLocks noGrp="1"/>
          </p:cNvSpPr>
          <p:nvPr>
            <p:ph type="title"/>
          </p:nvPr>
        </p:nvSpPr>
        <p:spPr/>
        <p:txBody>
          <a:bodyPr>
            <a:normAutofit/>
          </a:bodyPr>
          <a:lstStyle/>
          <a:p>
            <a:r>
              <a:rPr lang="en-IN" sz="3600" dirty="0"/>
              <a:t>Replace all the instances of </a:t>
            </a:r>
            <a:r>
              <a:rPr lang="en-IN" sz="3600" dirty="0" err="1"/>
              <a:t>this.props</a:t>
            </a:r>
            <a:r>
              <a:rPr lang="en-IN" sz="3600" dirty="0"/>
              <a:t> with just props.</a:t>
            </a:r>
          </a:p>
        </p:txBody>
      </p:sp>
      <p:pic>
        <p:nvPicPr>
          <p:cNvPr id="5" name="Content Placeholder 4">
            <a:extLst>
              <a:ext uri="{FF2B5EF4-FFF2-40B4-BE49-F238E27FC236}">
                <a16:creationId xmlns:a16="http://schemas.microsoft.com/office/drawing/2014/main" id="{96A9202F-B87B-41F0-9327-A698FF5BCB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2415" y="1853334"/>
            <a:ext cx="8567170" cy="4796848"/>
          </a:xfrm>
        </p:spPr>
      </p:pic>
    </p:spTree>
    <p:extLst>
      <p:ext uri="{BB962C8B-B14F-4D97-AF65-F5344CB8AC3E}">
        <p14:creationId xmlns:p14="http://schemas.microsoft.com/office/powerpoint/2010/main" val="321362859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BDC66-306E-4BDB-8B38-030C254992F2}"/>
              </a:ext>
            </a:extLst>
          </p:cNvPr>
          <p:cNvSpPr>
            <a:spLocks noGrp="1"/>
          </p:cNvSpPr>
          <p:nvPr>
            <p:ph type="title"/>
          </p:nvPr>
        </p:nvSpPr>
        <p:spPr/>
        <p:txBody>
          <a:bodyPr>
            <a:normAutofit/>
          </a:bodyPr>
          <a:lstStyle/>
          <a:p>
            <a:r>
              <a:rPr lang="en-IN" sz="3600" dirty="0"/>
              <a:t>Now it will give us the problem with </a:t>
            </a:r>
            <a:r>
              <a:rPr lang="en-IN" sz="3600" dirty="0" err="1"/>
              <a:t>setState</a:t>
            </a:r>
            <a:r>
              <a:rPr lang="en-IN" sz="3600" dirty="0"/>
              <a:t>.</a:t>
            </a:r>
          </a:p>
        </p:txBody>
      </p:sp>
      <p:pic>
        <p:nvPicPr>
          <p:cNvPr id="5" name="Content Placeholder 4">
            <a:extLst>
              <a:ext uri="{FF2B5EF4-FFF2-40B4-BE49-F238E27FC236}">
                <a16:creationId xmlns:a16="http://schemas.microsoft.com/office/drawing/2014/main" id="{1AD8E2D1-1B3C-4EC9-BC77-961A5DE002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9104" y="2029344"/>
            <a:ext cx="9433792" cy="4463531"/>
          </a:xfrm>
        </p:spPr>
      </p:pic>
    </p:spTree>
    <p:extLst>
      <p:ext uri="{BB962C8B-B14F-4D97-AF65-F5344CB8AC3E}">
        <p14:creationId xmlns:p14="http://schemas.microsoft.com/office/powerpoint/2010/main" val="541794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E46DD-BCDF-4063-A31E-38DD2206C8EF}"/>
              </a:ext>
            </a:extLst>
          </p:cNvPr>
          <p:cNvSpPr>
            <a:spLocks noGrp="1"/>
          </p:cNvSpPr>
          <p:nvPr>
            <p:ph type="title"/>
          </p:nvPr>
        </p:nvSpPr>
        <p:spPr/>
        <p:txBody>
          <a:bodyPr>
            <a:noAutofit/>
          </a:bodyPr>
          <a:lstStyle/>
          <a:p>
            <a:r>
              <a:rPr lang="en-IN" sz="3200" dirty="0"/>
              <a:t>Add </a:t>
            </a:r>
            <a:r>
              <a:rPr lang="en-IN" sz="3200" dirty="0" err="1"/>
              <a:t>setIsLoading</a:t>
            </a:r>
            <a:r>
              <a:rPr lang="en-IN" sz="3200" dirty="0"/>
              <a:t> at two places and set it to false. Also add </a:t>
            </a:r>
            <a:r>
              <a:rPr lang="en-IN" sz="3200" dirty="0" err="1"/>
              <a:t>setLoadedCharacter</a:t>
            </a:r>
            <a:r>
              <a:rPr lang="en-IN" sz="3200" dirty="0"/>
              <a:t> and set it </a:t>
            </a:r>
            <a:r>
              <a:rPr lang="en-IN" sz="3200" dirty="0" err="1"/>
              <a:t>loadedCharacter</a:t>
            </a:r>
            <a:r>
              <a:rPr lang="en-IN" sz="3200" dirty="0"/>
              <a:t>. Now we don’t need the </a:t>
            </a:r>
            <a:r>
              <a:rPr lang="en-IN" sz="3200" dirty="0" err="1"/>
              <a:t>setState</a:t>
            </a:r>
            <a:r>
              <a:rPr lang="en-IN" sz="3200" dirty="0"/>
              <a:t> so remove that.</a:t>
            </a:r>
          </a:p>
        </p:txBody>
      </p:sp>
      <p:pic>
        <p:nvPicPr>
          <p:cNvPr id="5" name="Content Placeholder 4">
            <a:extLst>
              <a:ext uri="{FF2B5EF4-FFF2-40B4-BE49-F238E27FC236}">
                <a16:creationId xmlns:a16="http://schemas.microsoft.com/office/drawing/2014/main" id="{A37392D4-A956-4FBB-97A3-7A94EDEE50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8035" y="1981712"/>
            <a:ext cx="8915930" cy="4511163"/>
          </a:xfrm>
        </p:spPr>
      </p:pic>
    </p:spTree>
    <p:extLst>
      <p:ext uri="{BB962C8B-B14F-4D97-AF65-F5344CB8AC3E}">
        <p14:creationId xmlns:p14="http://schemas.microsoft.com/office/powerpoint/2010/main" val="103434662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A13B7-BDC9-4DDC-B967-B32405B5DC64}"/>
              </a:ext>
            </a:extLst>
          </p:cNvPr>
          <p:cNvSpPr>
            <a:spLocks noGrp="1"/>
          </p:cNvSpPr>
          <p:nvPr>
            <p:ph type="title"/>
          </p:nvPr>
        </p:nvSpPr>
        <p:spPr/>
        <p:txBody>
          <a:bodyPr>
            <a:normAutofit/>
          </a:bodyPr>
          <a:lstStyle/>
          <a:p>
            <a:r>
              <a:rPr lang="en-IN" sz="3600" dirty="0"/>
              <a:t>Up in the code set </a:t>
            </a:r>
            <a:r>
              <a:rPr lang="en-IN" sz="3600" dirty="0" err="1"/>
              <a:t>setIsLoading</a:t>
            </a:r>
            <a:r>
              <a:rPr lang="en-IN" sz="3600" dirty="0"/>
              <a:t> to true and remove the </a:t>
            </a:r>
            <a:r>
              <a:rPr lang="en-IN" sz="3600" dirty="0" err="1"/>
              <a:t>setState</a:t>
            </a:r>
            <a:r>
              <a:rPr lang="en-IN" sz="3600" dirty="0"/>
              <a:t> from there as well.</a:t>
            </a:r>
          </a:p>
        </p:txBody>
      </p:sp>
      <p:pic>
        <p:nvPicPr>
          <p:cNvPr id="5" name="Content Placeholder 4">
            <a:extLst>
              <a:ext uri="{FF2B5EF4-FFF2-40B4-BE49-F238E27FC236}">
                <a16:creationId xmlns:a16="http://schemas.microsoft.com/office/drawing/2014/main" id="{C09AEE83-96B9-4D4C-8884-04EC1679C7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70570" y="1825625"/>
            <a:ext cx="6050860" cy="4667250"/>
          </a:xfrm>
        </p:spPr>
      </p:pic>
    </p:spTree>
    <p:extLst>
      <p:ext uri="{BB962C8B-B14F-4D97-AF65-F5344CB8AC3E}">
        <p14:creationId xmlns:p14="http://schemas.microsoft.com/office/powerpoint/2010/main" val="19373380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6D281-3A2A-49F9-A021-CB05511D7E9B}"/>
              </a:ext>
            </a:extLst>
          </p:cNvPr>
          <p:cNvSpPr>
            <a:spLocks noGrp="1"/>
          </p:cNvSpPr>
          <p:nvPr>
            <p:ph type="title"/>
          </p:nvPr>
        </p:nvSpPr>
        <p:spPr/>
        <p:txBody>
          <a:bodyPr>
            <a:normAutofit/>
          </a:bodyPr>
          <a:lstStyle/>
          <a:p>
            <a:r>
              <a:rPr lang="en-IN" sz="3600" dirty="0"/>
              <a:t>Now we won’t get an error.</a:t>
            </a:r>
          </a:p>
        </p:txBody>
      </p:sp>
      <p:pic>
        <p:nvPicPr>
          <p:cNvPr id="5" name="Content Placeholder 4">
            <a:extLst>
              <a:ext uri="{FF2B5EF4-FFF2-40B4-BE49-F238E27FC236}">
                <a16:creationId xmlns:a16="http://schemas.microsoft.com/office/drawing/2014/main" id="{DC10CACE-CB5F-4A4B-883A-D9B799E2B6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0036" y="1825625"/>
            <a:ext cx="7431927" cy="4667250"/>
          </a:xfrm>
        </p:spPr>
      </p:pic>
    </p:spTree>
    <p:extLst>
      <p:ext uri="{BB962C8B-B14F-4D97-AF65-F5344CB8AC3E}">
        <p14:creationId xmlns:p14="http://schemas.microsoft.com/office/powerpoint/2010/main" val="36127187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9F7C1-04B8-4A96-8BF9-BAE77FE5BE0A}"/>
              </a:ext>
            </a:extLst>
          </p:cNvPr>
          <p:cNvSpPr>
            <a:spLocks noGrp="1"/>
          </p:cNvSpPr>
          <p:nvPr>
            <p:ph type="title"/>
          </p:nvPr>
        </p:nvSpPr>
        <p:spPr/>
        <p:txBody>
          <a:bodyPr>
            <a:normAutofit/>
          </a:bodyPr>
          <a:lstStyle/>
          <a:p>
            <a:r>
              <a:rPr lang="en-IN" sz="3600" dirty="0"/>
              <a:t>But if you change the character, nothing will happen.</a:t>
            </a:r>
          </a:p>
        </p:txBody>
      </p:sp>
      <p:pic>
        <p:nvPicPr>
          <p:cNvPr id="5" name="Content Placeholder 4">
            <a:extLst>
              <a:ext uri="{FF2B5EF4-FFF2-40B4-BE49-F238E27FC236}">
                <a16:creationId xmlns:a16="http://schemas.microsoft.com/office/drawing/2014/main" id="{DE2376EB-A79E-49DE-BD8A-F5BCB18493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4336" y="1825625"/>
            <a:ext cx="6103327" cy="4667250"/>
          </a:xfrm>
        </p:spPr>
      </p:pic>
    </p:spTree>
    <p:extLst>
      <p:ext uri="{BB962C8B-B14F-4D97-AF65-F5344CB8AC3E}">
        <p14:creationId xmlns:p14="http://schemas.microsoft.com/office/powerpoint/2010/main" val="323624347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07312-DF37-4F7C-A6C7-8D50A426D43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E980A3C-16EC-45ED-BA0A-DEEBA4E25196}"/>
              </a:ext>
            </a:extLst>
          </p:cNvPr>
          <p:cNvSpPr>
            <a:spLocks noGrp="1"/>
          </p:cNvSpPr>
          <p:nvPr>
            <p:ph idx="1"/>
          </p:nvPr>
        </p:nvSpPr>
        <p:spPr/>
        <p:txBody>
          <a:bodyPr>
            <a:normAutofit fontScale="92500" lnSpcReduction="10000"/>
          </a:bodyPr>
          <a:lstStyle/>
          <a:p>
            <a:r>
              <a:rPr lang="en-IN" dirty="0"/>
              <a:t>That is because the </a:t>
            </a:r>
            <a:r>
              <a:rPr lang="en-IN" dirty="0" err="1"/>
              <a:t>componentDidUpdate</a:t>
            </a:r>
            <a:r>
              <a:rPr lang="en-IN" dirty="0"/>
              <a:t> is commented out.</a:t>
            </a:r>
          </a:p>
          <a:p>
            <a:r>
              <a:rPr lang="en-IN" dirty="0"/>
              <a:t>That previously was responsible for waiting for updates to the component and if the update was caused because our selected character was changed, then it fetched data again.</a:t>
            </a:r>
          </a:p>
          <a:p>
            <a:r>
              <a:rPr lang="en-IN" dirty="0" err="1"/>
              <a:t>componentDidUpdate</a:t>
            </a:r>
            <a:r>
              <a:rPr lang="en-IN" dirty="0"/>
              <a:t> doesn’t exist here now.</a:t>
            </a:r>
          </a:p>
          <a:p>
            <a:r>
              <a:rPr lang="en-IN" dirty="0"/>
              <a:t>But we have </a:t>
            </a:r>
            <a:r>
              <a:rPr lang="en-IN" dirty="0" err="1"/>
              <a:t>useEffect</a:t>
            </a:r>
            <a:r>
              <a:rPr lang="en-IN" dirty="0"/>
              <a:t> and we can use that to replace </a:t>
            </a:r>
            <a:r>
              <a:rPr lang="en-IN" dirty="0" err="1"/>
              <a:t>componentDidUpdate</a:t>
            </a:r>
            <a:r>
              <a:rPr lang="en-IN" dirty="0"/>
              <a:t> as well.</a:t>
            </a:r>
          </a:p>
          <a:p>
            <a:r>
              <a:rPr lang="en-IN" dirty="0"/>
              <a:t>Remember that </a:t>
            </a:r>
            <a:r>
              <a:rPr lang="en-IN" dirty="0" err="1"/>
              <a:t>useEffect</a:t>
            </a:r>
            <a:r>
              <a:rPr lang="en-IN" dirty="0"/>
              <a:t> generally runs </a:t>
            </a:r>
            <a:r>
              <a:rPr lang="en-IN" b="1" i="1" dirty="0"/>
              <a:t>after </a:t>
            </a:r>
            <a:r>
              <a:rPr lang="en-IN" dirty="0"/>
              <a:t>every render cycle.</a:t>
            </a:r>
          </a:p>
          <a:p>
            <a:r>
              <a:rPr lang="en-IN" dirty="0"/>
              <a:t>And we can restrict that by adding a second argument which is an array of dependencies and it specify no dependencies, it runs just once. But here, we want </a:t>
            </a:r>
            <a:r>
              <a:rPr lang="en-IN" dirty="0" err="1"/>
              <a:t>useEffect</a:t>
            </a:r>
            <a:r>
              <a:rPr lang="en-IN" dirty="0"/>
              <a:t> to run more than once.</a:t>
            </a:r>
          </a:p>
        </p:txBody>
      </p:sp>
    </p:spTree>
    <p:extLst>
      <p:ext uri="{BB962C8B-B14F-4D97-AF65-F5344CB8AC3E}">
        <p14:creationId xmlns:p14="http://schemas.microsoft.com/office/powerpoint/2010/main" val="2645248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5A6F6-5BD4-4D53-B46A-7F933A863A9C}"/>
              </a:ext>
            </a:extLst>
          </p:cNvPr>
          <p:cNvSpPr>
            <a:spLocks noGrp="1"/>
          </p:cNvSpPr>
          <p:nvPr>
            <p:ph type="title"/>
          </p:nvPr>
        </p:nvSpPr>
        <p:spPr/>
        <p:txBody>
          <a:bodyPr>
            <a:noAutofit/>
          </a:bodyPr>
          <a:lstStyle/>
          <a:p>
            <a:r>
              <a:rPr lang="en-IN" sz="2800" dirty="0"/>
              <a:t>Create another </a:t>
            </a:r>
            <a:r>
              <a:rPr lang="en-IN" sz="2800" dirty="0" err="1"/>
              <a:t>useEffect</a:t>
            </a:r>
            <a:r>
              <a:rPr lang="en-IN" sz="2800" dirty="0"/>
              <a:t> with </a:t>
            </a:r>
            <a:r>
              <a:rPr lang="en-IN" sz="2800" dirty="0" err="1"/>
              <a:t>props.selectedChar</a:t>
            </a:r>
            <a:r>
              <a:rPr lang="en-IN" sz="2800" dirty="0"/>
              <a:t> in the array of the second argument. That is our dependency here. Whenever that data changes here, we want to re-execute that. We are </a:t>
            </a:r>
            <a:r>
              <a:rPr lang="en-IN" sz="2800" dirty="0" err="1"/>
              <a:t>reffering</a:t>
            </a:r>
            <a:r>
              <a:rPr lang="en-IN" sz="2800" dirty="0"/>
              <a:t> to the value that’s stored in </a:t>
            </a:r>
            <a:r>
              <a:rPr lang="en-IN" sz="2800" dirty="0" err="1"/>
              <a:t>selectedChar</a:t>
            </a:r>
            <a:r>
              <a:rPr lang="en-IN" sz="2800" dirty="0"/>
              <a:t> in our </a:t>
            </a:r>
            <a:r>
              <a:rPr lang="en-IN" sz="2800" dirty="0" err="1"/>
              <a:t>selectedChar</a:t>
            </a:r>
            <a:r>
              <a:rPr lang="en-IN" sz="2800" dirty="0"/>
              <a:t> prop and when that changes, it will re-run.</a:t>
            </a:r>
          </a:p>
        </p:txBody>
      </p:sp>
      <p:pic>
        <p:nvPicPr>
          <p:cNvPr id="5" name="Content Placeholder 4">
            <a:extLst>
              <a:ext uri="{FF2B5EF4-FFF2-40B4-BE49-F238E27FC236}">
                <a16:creationId xmlns:a16="http://schemas.microsoft.com/office/drawing/2014/main" id="{78F4644E-6D95-41F3-BC57-EF6D9407CB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8149" y="2167475"/>
            <a:ext cx="6875701" cy="4325400"/>
          </a:xfrm>
        </p:spPr>
      </p:pic>
    </p:spTree>
    <p:extLst>
      <p:ext uri="{BB962C8B-B14F-4D97-AF65-F5344CB8AC3E}">
        <p14:creationId xmlns:p14="http://schemas.microsoft.com/office/powerpoint/2010/main" val="103577036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4C812-E7CD-401C-B280-28B300CE4BA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BA30A06-2CA7-4D03-BAB3-4D7A51E6E227}"/>
              </a:ext>
            </a:extLst>
          </p:cNvPr>
          <p:cNvSpPr>
            <a:spLocks noGrp="1"/>
          </p:cNvSpPr>
          <p:nvPr>
            <p:ph idx="1"/>
          </p:nvPr>
        </p:nvSpPr>
        <p:spPr/>
        <p:txBody>
          <a:bodyPr/>
          <a:lstStyle/>
          <a:p>
            <a:r>
              <a:rPr lang="en-IN" dirty="0"/>
              <a:t>In reality, what we have done with two </a:t>
            </a:r>
            <a:r>
              <a:rPr lang="en-IN" dirty="0" err="1"/>
              <a:t>useEffect</a:t>
            </a:r>
            <a:r>
              <a:rPr lang="en-IN" dirty="0"/>
              <a:t> would be a bad code.</a:t>
            </a:r>
          </a:p>
          <a:p>
            <a:r>
              <a:rPr lang="en-IN" dirty="0"/>
              <a:t>Because in reality both effects run when the component is rendered for the first time. So we send at least one redundant HTTP request we have also have the same logic in there.</a:t>
            </a:r>
          </a:p>
        </p:txBody>
      </p:sp>
    </p:spTree>
    <p:extLst>
      <p:ext uri="{BB962C8B-B14F-4D97-AF65-F5344CB8AC3E}">
        <p14:creationId xmlns:p14="http://schemas.microsoft.com/office/powerpoint/2010/main" val="1185367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A1709-6432-4CB3-BA2A-367C25C0C77A}"/>
              </a:ext>
            </a:extLst>
          </p:cNvPr>
          <p:cNvSpPr>
            <a:spLocks noGrp="1"/>
          </p:cNvSpPr>
          <p:nvPr>
            <p:ph type="title"/>
          </p:nvPr>
        </p:nvSpPr>
        <p:spPr/>
        <p:txBody>
          <a:bodyPr/>
          <a:lstStyle/>
          <a:p>
            <a:r>
              <a:rPr lang="en-IN" dirty="0"/>
              <a:t>What are React Hooks?</a:t>
            </a:r>
          </a:p>
        </p:txBody>
      </p:sp>
      <p:pic>
        <p:nvPicPr>
          <p:cNvPr id="5" name="Content Placeholder 4">
            <a:extLst>
              <a:ext uri="{FF2B5EF4-FFF2-40B4-BE49-F238E27FC236}">
                <a16:creationId xmlns:a16="http://schemas.microsoft.com/office/drawing/2014/main" id="{BBE04942-050D-4B4E-86EC-E13FDF2B46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9190" y="1811770"/>
            <a:ext cx="7933619" cy="4796848"/>
          </a:xfrm>
        </p:spPr>
      </p:pic>
    </p:spTree>
    <p:extLst>
      <p:ext uri="{BB962C8B-B14F-4D97-AF65-F5344CB8AC3E}">
        <p14:creationId xmlns:p14="http://schemas.microsoft.com/office/powerpoint/2010/main" val="35361484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7354D-233B-4FE5-A982-97742BC53521}"/>
              </a:ext>
            </a:extLst>
          </p:cNvPr>
          <p:cNvSpPr>
            <a:spLocks noGrp="1"/>
          </p:cNvSpPr>
          <p:nvPr>
            <p:ph type="title"/>
          </p:nvPr>
        </p:nvSpPr>
        <p:spPr/>
        <p:txBody>
          <a:bodyPr>
            <a:normAutofit/>
          </a:bodyPr>
          <a:lstStyle/>
          <a:p>
            <a:r>
              <a:rPr lang="en-IN" sz="3600" dirty="0"/>
              <a:t>So to overcome that, we can just comment out the first </a:t>
            </a:r>
            <a:r>
              <a:rPr lang="en-IN" sz="3600" dirty="0" err="1"/>
              <a:t>useEffect</a:t>
            </a:r>
            <a:r>
              <a:rPr lang="en-IN" sz="3600" dirty="0"/>
              <a:t>.</a:t>
            </a:r>
          </a:p>
        </p:txBody>
      </p:sp>
      <p:pic>
        <p:nvPicPr>
          <p:cNvPr id="5" name="Content Placeholder 4">
            <a:extLst>
              <a:ext uri="{FF2B5EF4-FFF2-40B4-BE49-F238E27FC236}">
                <a16:creationId xmlns:a16="http://schemas.microsoft.com/office/drawing/2014/main" id="{810C6B3E-1D63-4EE4-A5D9-97F6ED2C6A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47281" y="2054485"/>
            <a:ext cx="6297437" cy="4244426"/>
          </a:xfrm>
        </p:spPr>
      </p:pic>
    </p:spTree>
    <p:extLst>
      <p:ext uri="{BB962C8B-B14F-4D97-AF65-F5344CB8AC3E}">
        <p14:creationId xmlns:p14="http://schemas.microsoft.com/office/powerpoint/2010/main" val="112302314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CFC7C-59F9-417C-93D7-CB8DB59570A2}"/>
              </a:ext>
            </a:extLst>
          </p:cNvPr>
          <p:cNvSpPr>
            <a:spLocks noGrp="1"/>
          </p:cNvSpPr>
          <p:nvPr>
            <p:ph type="title"/>
          </p:nvPr>
        </p:nvSpPr>
        <p:spPr/>
        <p:txBody>
          <a:bodyPr>
            <a:noAutofit/>
          </a:bodyPr>
          <a:lstStyle/>
          <a:p>
            <a:r>
              <a:rPr lang="en-IN" sz="3200" dirty="0"/>
              <a:t>So now we can say that we have the logic in </a:t>
            </a:r>
            <a:r>
              <a:rPr lang="en-IN" sz="3200" dirty="0" err="1"/>
              <a:t>useEffect</a:t>
            </a:r>
            <a:r>
              <a:rPr lang="en-IN" sz="3200" dirty="0"/>
              <a:t> that we had in </a:t>
            </a:r>
            <a:r>
              <a:rPr lang="en-IN" sz="3200" dirty="0" err="1"/>
              <a:t>componentDidUpdate</a:t>
            </a:r>
            <a:r>
              <a:rPr lang="en-IN" sz="3200" dirty="0"/>
              <a:t> in a way simpler form.</a:t>
            </a:r>
          </a:p>
        </p:txBody>
      </p:sp>
      <p:pic>
        <p:nvPicPr>
          <p:cNvPr id="5" name="Content Placeholder 4">
            <a:extLst>
              <a:ext uri="{FF2B5EF4-FFF2-40B4-BE49-F238E27FC236}">
                <a16:creationId xmlns:a16="http://schemas.microsoft.com/office/drawing/2014/main" id="{DF77AFFE-9BFF-4D82-8201-AF2988572A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9522" y="1825624"/>
            <a:ext cx="6512956" cy="4769139"/>
          </a:xfrm>
        </p:spPr>
      </p:pic>
    </p:spTree>
    <p:extLst>
      <p:ext uri="{BB962C8B-B14F-4D97-AF65-F5344CB8AC3E}">
        <p14:creationId xmlns:p14="http://schemas.microsoft.com/office/powerpoint/2010/main" val="27379995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2FB4B-E897-4D02-A729-A06471CBBCA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D17FF0F-3EC4-44D4-8E5B-953CB82442AC}"/>
              </a:ext>
            </a:extLst>
          </p:cNvPr>
          <p:cNvSpPr>
            <a:spLocks noGrp="1"/>
          </p:cNvSpPr>
          <p:nvPr>
            <p:ph idx="1"/>
          </p:nvPr>
        </p:nvSpPr>
        <p:spPr/>
        <p:txBody>
          <a:bodyPr/>
          <a:lstStyle/>
          <a:p>
            <a:r>
              <a:rPr lang="en-IN" dirty="0"/>
              <a:t>Go and check the app. It would be running perfectly.</a:t>
            </a:r>
          </a:p>
        </p:txBody>
      </p:sp>
    </p:spTree>
    <p:extLst>
      <p:ext uri="{BB962C8B-B14F-4D97-AF65-F5344CB8AC3E}">
        <p14:creationId xmlns:p14="http://schemas.microsoft.com/office/powerpoint/2010/main" val="25574142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1AC94-06E5-4974-945F-475AC9F0539F}"/>
              </a:ext>
            </a:extLst>
          </p:cNvPr>
          <p:cNvSpPr>
            <a:spLocks noGrp="1"/>
          </p:cNvSpPr>
          <p:nvPr>
            <p:ph type="title"/>
          </p:nvPr>
        </p:nvSpPr>
        <p:spPr/>
        <p:txBody>
          <a:bodyPr>
            <a:noAutofit/>
          </a:bodyPr>
          <a:lstStyle/>
          <a:p>
            <a:r>
              <a:rPr lang="en-IN" sz="3200" dirty="0"/>
              <a:t>Now about </a:t>
            </a:r>
            <a:r>
              <a:rPr lang="en-IN" sz="3200" dirty="0" err="1"/>
              <a:t>componentWillUnmount</a:t>
            </a:r>
            <a:r>
              <a:rPr lang="en-IN" sz="3200" dirty="0"/>
              <a:t>. Right we are just doing a console.log there but in real time applications, you might have something important there.</a:t>
            </a:r>
          </a:p>
        </p:txBody>
      </p:sp>
      <p:pic>
        <p:nvPicPr>
          <p:cNvPr id="5" name="Content Placeholder 4">
            <a:extLst>
              <a:ext uri="{FF2B5EF4-FFF2-40B4-BE49-F238E27FC236}">
                <a16:creationId xmlns:a16="http://schemas.microsoft.com/office/drawing/2014/main" id="{8D8E6571-C25C-4A99-B45B-483D801D6E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1509" y="1908132"/>
            <a:ext cx="6928981" cy="4379745"/>
          </a:xfrm>
        </p:spPr>
      </p:pic>
    </p:spTree>
    <p:extLst>
      <p:ext uri="{BB962C8B-B14F-4D97-AF65-F5344CB8AC3E}">
        <p14:creationId xmlns:p14="http://schemas.microsoft.com/office/powerpoint/2010/main" val="194562522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90B06-2DB2-44A1-902A-B6CE3BFA0A9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835A302-F206-4675-8320-246E8951E205}"/>
              </a:ext>
            </a:extLst>
          </p:cNvPr>
          <p:cNvSpPr>
            <a:spLocks noGrp="1"/>
          </p:cNvSpPr>
          <p:nvPr>
            <p:ph idx="1"/>
          </p:nvPr>
        </p:nvSpPr>
        <p:spPr/>
        <p:txBody>
          <a:bodyPr/>
          <a:lstStyle/>
          <a:p>
            <a:r>
              <a:rPr lang="en-IN" dirty="0"/>
              <a:t>Now there is one more feature of </a:t>
            </a:r>
            <a:r>
              <a:rPr lang="en-IN" dirty="0" err="1"/>
              <a:t>useEffect</a:t>
            </a:r>
            <a:r>
              <a:rPr lang="en-IN" dirty="0"/>
              <a:t>.</a:t>
            </a:r>
          </a:p>
          <a:p>
            <a:r>
              <a:rPr lang="en-IN" dirty="0"/>
              <a:t>Right now we are executing something that runs after every render.</a:t>
            </a:r>
          </a:p>
          <a:p>
            <a:r>
              <a:rPr lang="en-IN" dirty="0"/>
              <a:t>What else you can do with that is </a:t>
            </a:r>
            <a:r>
              <a:rPr lang="en-IN" dirty="0" err="1"/>
              <a:t>useEffect</a:t>
            </a:r>
            <a:r>
              <a:rPr lang="en-IN" dirty="0"/>
              <a:t> can either return nothing (which it is doing right now) or you can return another function.</a:t>
            </a:r>
          </a:p>
        </p:txBody>
      </p:sp>
    </p:spTree>
    <p:extLst>
      <p:ext uri="{BB962C8B-B14F-4D97-AF65-F5344CB8AC3E}">
        <p14:creationId xmlns:p14="http://schemas.microsoft.com/office/powerpoint/2010/main" val="48580056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99C5B-F9EF-48D8-B058-13DFA311C062}"/>
              </a:ext>
            </a:extLst>
          </p:cNvPr>
          <p:cNvSpPr>
            <a:spLocks noGrp="1"/>
          </p:cNvSpPr>
          <p:nvPr>
            <p:ph type="title"/>
          </p:nvPr>
        </p:nvSpPr>
        <p:spPr/>
        <p:txBody>
          <a:bodyPr>
            <a:noAutofit/>
          </a:bodyPr>
          <a:lstStyle/>
          <a:p>
            <a:r>
              <a:rPr lang="en-IN" sz="3200" dirty="0"/>
              <a:t>So, return an arrow function. Now the code in this arrow function will execute right before </a:t>
            </a:r>
            <a:r>
              <a:rPr lang="en-IN" sz="3200" dirty="0" err="1"/>
              <a:t>useEffect</a:t>
            </a:r>
            <a:r>
              <a:rPr lang="en-IN" sz="3200" dirty="0"/>
              <a:t> will run the next time. It is a clean-up function that basically runs once </a:t>
            </a:r>
            <a:r>
              <a:rPr lang="en-IN" sz="3200" dirty="0" err="1"/>
              <a:t>useEffect</a:t>
            </a:r>
            <a:r>
              <a:rPr lang="en-IN" sz="3200" dirty="0"/>
              <a:t> is done before it runs again.</a:t>
            </a:r>
          </a:p>
        </p:txBody>
      </p:sp>
      <p:pic>
        <p:nvPicPr>
          <p:cNvPr id="5" name="Content Placeholder 4">
            <a:extLst>
              <a:ext uri="{FF2B5EF4-FFF2-40B4-BE49-F238E27FC236}">
                <a16:creationId xmlns:a16="http://schemas.microsoft.com/office/drawing/2014/main" id="{E24B2736-DB11-40DE-A520-8E89C90CC8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9572" y="1989955"/>
            <a:ext cx="6912855" cy="4392084"/>
          </a:xfrm>
        </p:spPr>
      </p:pic>
    </p:spTree>
    <p:extLst>
      <p:ext uri="{BB962C8B-B14F-4D97-AF65-F5344CB8AC3E}">
        <p14:creationId xmlns:p14="http://schemas.microsoft.com/office/powerpoint/2010/main" val="218566405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29EEC-1A2D-4DA7-926D-DAF95972759A}"/>
              </a:ext>
            </a:extLst>
          </p:cNvPr>
          <p:cNvSpPr>
            <a:spLocks noGrp="1"/>
          </p:cNvSpPr>
          <p:nvPr>
            <p:ph type="title"/>
          </p:nvPr>
        </p:nvSpPr>
        <p:spPr/>
        <p:txBody>
          <a:bodyPr>
            <a:normAutofit/>
          </a:bodyPr>
          <a:lstStyle/>
          <a:p>
            <a:r>
              <a:rPr lang="en-IN" sz="3600" dirty="0"/>
              <a:t>Add this console.log in the arrow function.</a:t>
            </a:r>
          </a:p>
        </p:txBody>
      </p:sp>
      <p:pic>
        <p:nvPicPr>
          <p:cNvPr id="5" name="Content Placeholder 4">
            <a:extLst>
              <a:ext uri="{FF2B5EF4-FFF2-40B4-BE49-F238E27FC236}">
                <a16:creationId xmlns:a16="http://schemas.microsoft.com/office/drawing/2014/main" id="{87AC1F42-FDE8-4372-854A-D7E839E79A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7770" y="1941453"/>
            <a:ext cx="6756459" cy="4681020"/>
          </a:xfrm>
        </p:spPr>
      </p:pic>
    </p:spTree>
    <p:extLst>
      <p:ext uri="{BB962C8B-B14F-4D97-AF65-F5344CB8AC3E}">
        <p14:creationId xmlns:p14="http://schemas.microsoft.com/office/powerpoint/2010/main" val="130858618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4FDB7-8CE6-4016-BA92-FAF2E2622106}"/>
              </a:ext>
            </a:extLst>
          </p:cNvPr>
          <p:cNvSpPr>
            <a:spLocks noGrp="1"/>
          </p:cNvSpPr>
          <p:nvPr>
            <p:ph type="title"/>
          </p:nvPr>
        </p:nvSpPr>
        <p:spPr/>
        <p:txBody>
          <a:bodyPr>
            <a:noAutofit/>
          </a:bodyPr>
          <a:lstStyle/>
          <a:p>
            <a:r>
              <a:rPr lang="en-IN" sz="3200" dirty="0"/>
              <a:t>Now when you first the run application, use effect would run but cleaning up won’t happen. Because this is the first run.</a:t>
            </a:r>
          </a:p>
        </p:txBody>
      </p:sp>
      <p:pic>
        <p:nvPicPr>
          <p:cNvPr id="5" name="Content Placeholder 4">
            <a:extLst>
              <a:ext uri="{FF2B5EF4-FFF2-40B4-BE49-F238E27FC236}">
                <a16:creationId xmlns:a16="http://schemas.microsoft.com/office/drawing/2014/main" id="{1292F996-0F43-47BD-88A3-274B233693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9862" y="1825625"/>
            <a:ext cx="8452276" cy="4667250"/>
          </a:xfrm>
        </p:spPr>
      </p:pic>
    </p:spTree>
    <p:extLst>
      <p:ext uri="{BB962C8B-B14F-4D97-AF65-F5344CB8AC3E}">
        <p14:creationId xmlns:p14="http://schemas.microsoft.com/office/powerpoint/2010/main" val="53337053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DFFDB-88FC-40CD-ACAF-7969D52716A1}"/>
              </a:ext>
            </a:extLst>
          </p:cNvPr>
          <p:cNvSpPr>
            <a:spLocks noGrp="1"/>
          </p:cNvSpPr>
          <p:nvPr>
            <p:ph type="title"/>
          </p:nvPr>
        </p:nvSpPr>
        <p:spPr/>
        <p:txBody>
          <a:bodyPr>
            <a:noAutofit/>
          </a:bodyPr>
          <a:lstStyle/>
          <a:p>
            <a:r>
              <a:rPr lang="en-IN" sz="3200" dirty="0"/>
              <a:t>If you change the character, cleaning up happens because </a:t>
            </a:r>
            <a:r>
              <a:rPr lang="en-IN" sz="3200" dirty="0" err="1"/>
              <a:t>useEffect</a:t>
            </a:r>
            <a:r>
              <a:rPr lang="en-IN" sz="3200" dirty="0"/>
              <a:t> runs again because the component renders again.</a:t>
            </a:r>
          </a:p>
        </p:txBody>
      </p:sp>
      <p:pic>
        <p:nvPicPr>
          <p:cNvPr id="5" name="Content Placeholder 4">
            <a:extLst>
              <a:ext uri="{FF2B5EF4-FFF2-40B4-BE49-F238E27FC236}">
                <a16:creationId xmlns:a16="http://schemas.microsoft.com/office/drawing/2014/main" id="{2B059E8D-F4AB-41DB-860E-DCD03215BC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13419" y="4072203"/>
            <a:ext cx="4172532" cy="2048161"/>
          </a:xfrm>
        </p:spPr>
      </p:pic>
      <p:pic>
        <p:nvPicPr>
          <p:cNvPr id="7" name="Picture 6">
            <a:extLst>
              <a:ext uri="{FF2B5EF4-FFF2-40B4-BE49-F238E27FC236}">
                <a16:creationId xmlns:a16="http://schemas.microsoft.com/office/drawing/2014/main" id="{F197FD67-D489-49F6-B670-CCF0738725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891" y="1811421"/>
            <a:ext cx="6271528" cy="2918569"/>
          </a:xfrm>
          <a:prstGeom prst="rect">
            <a:avLst/>
          </a:prstGeom>
        </p:spPr>
      </p:pic>
    </p:spTree>
    <p:extLst>
      <p:ext uri="{BB962C8B-B14F-4D97-AF65-F5344CB8AC3E}">
        <p14:creationId xmlns:p14="http://schemas.microsoft.com/office/powerpoint/2010/main" val="236219998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69A66-D571-4224-9DFA-708DFDC05898}"/>
              </a:ext>
            </a:extLst>
          </p:cNvPr>
          <p:cNvSpPr>
            <a:spLocks noGrp="1"/>
          </p:cNvSpPr>
          <p:nvPr>
            <p:ph type="title"/>
          </p:nvPr>
        </p:nvSpPr>
        <p:spPr/>
        <p:txBody>
          <a:bodyPr>
            <a:noAutofit/>
          </a:bodyPr>
          <a:lstStyle/>
          <a:p>
            <a:r>
              <a:rPr lang="en-IN" sz="3200" dirty="0"/>
              <a:t>And if you switch to dark mode and destroy a character, then also cleaning up runs because then the component is rendering again and hence </a:t>
            </a:r>
            <a:r>
              <a:rPr lang="en-IN" sz="3200" dirty="0" err="1"/>
              <a:t>useEffect</a:t>
            </a:r>
            <a:r>
              <a:rPr lang="en-IN" sz="3200" dirty="0"/>
              <a:t> is also running again.</a:t>
            </a:r>
          </a:p>
        </p:txBody>
      </p:sp>
      <p:pic>
        <p:nvPicPr>
          <p:cNvPr id="5" name="Content Placeholder 4">
            <a:extLst>
              <a:ext uri="{FF2B5EF4-FFF2-40B4-BE49-F238E27FC236}">
                <a16:creationId xmlns:a16="http://schemas.microsoft.com/office/drawing/2014/main" id="{32E7E070-7D49-4693-AA16-E7BE17103A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2940" y="1825625"/>
            <a:ext cx="7906120" cy="4667250"/>
          </a:xfrm>
        </p:spPr>
      </p:pic>
    </p:spTree>
    <p:extLst>
      <p:ext uri="{BB962C8B-B14F-4D97-AF65-F5344CB8AC3E}">
        <p14:creationId xmlns:p14="http://schemas.microsoft.com/office/powerpoint/2010/main" val="3601971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A1709-6432-4CB3-BA2A-367C25C0C77A}"/>
              </a:ext>
            </a:extLst>
          </p:cNvPr>
          <p:cNvSpPr>
            <a:spLocks noGrp="1"/>
          </p:cNvSpPr>
          <p:nvPr>
            <p:ph type="title"/>
          </p:nvPr>
        </p:nvSpPr>
        <p:spPr/>
        <p:txBody>
          <a:bodyPr/>
          <a:lstStyle/>
          <a:p>
            <a:r>
              <a:rPr lang="en-IN" dirty="0"/>
              <a:t>What are React Hooks?</a:t>
            </a:r>
          </a:p>
        </p:txBody>
      </p:sp>
      <p:pic>
        <p:nvPicPr>
          <p:cNvPr id="7" name="Content Placeholder 6">
            <a:extLst>
              <a:ext uri="{FF2B5EF4-FFF2-40B4-BE49-F238E27FC236}">
                <a16:creationId xmlns:a16="http://schemas.microsoft.com/office/drawing/2014/main" id="{8A2FB71C-27B1-42E7-A4ED-2882679201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8157" y="1690688"/>
            <a:ext cx="8235685" cy="4935393"/>
          </a:xfrm>
        </p:spPr>
      </p:pic>
    </p:spTree>
    <p:extLst>
      <p:ext uri="{BB962C8B-B14F-4D97-AF65-F5344CB8AC3E}">
        <p14:creationId xmlns:p14="http://schemas.microsoft.com/office/powerpoint/2010/main" val="35875219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E577A-400C-4740-8BD5-8B559FC063DB}"/>
              </a:ext>
            </a:extLst>
          </p:cNvPr>
          <p:cNvSpPr>
            <a:spLocks noGrp="1"/>
          </p:cNvSpPr>
          <p:nvPr>
            <p:ph type="title"/>
          </p:nvPr>
        </p:nvSpPr>
        <p:spPr/>
        <p:txBody>
          <a:bodyPr>
            <a:noAutofit/>
          </a:bodyPr>
          <a:lstStyle/>
          <a:p>
            <a:r>
              <a:rPr lang="en-IN" sz="2800" dirty="0"/>
              <a:t>Add one more </a:t>
            </a:r>
            <a:r>
              <a:rPr lang="en-IN" sz="2800" dirty="0" err="1"/>
              <a:t>useEffect</a:t>
            </a:r>
            <a:r>
              <a:rPr lang="en-IN" sz="2800" dirty="0"/>
              <a:t> like this. Now what this will do is that since there is no change in the component happening like </a:t>
            </a:r>
            <a:r>
              <a:rPr lang="en-IN" sz="2800" dirty="0" err="1"/>
              <a:t>fetchData</a:t>
            </a:r>
            <a:r>
              <a:rPr lang="en-IN" sz="2800" dirty="0"/>
              <a:t>, this will run only when the component is cleaned up, which is, when the character is destroyed.</a:t>
            </a:r>
          </a:p>
        </p:txBody>
      </p:sp>
      <p:pic>
        <p:nvPicPr>
          <p:cNvPr id="5" name="Content Placeholder 4">
            <a:extLst>
              <a:ext uri="{FF2B5EF4-FFF2-40B4-BE49-F238E27FC236}">
                <a16:creationId xmlns:a16="http://schemas.microsoft.com/office/drawing/2014/main" id="{1A6B40D9-7A67-409D-ACB6-6002F8B543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06802" y="1853106"/>
            <a:ext cx="6378396" cy="4639769"/>
          </a:xfrm>
        </p:spPr>
      </p:pic>
    </p:spTree>
    <p:extLst>
      <p:ext uri="{BB962C8B-B14F-4D97-AF65-F5344CB8AC3E}">
        <p14:creationId xmlns:p14="http://schemas.microsoft.com/office/powerpoint/2010/main" val="6287522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77726-4076-4FD1-8EE4-0D43AB098146}"/>
              </a:ext>
            </a:extLst>
          </p:cNvPr>
          <p:cNvSpPr>
            <a:spLocks noGrp="1"/>
          </p:cNvSpPr>
          <p:nvPr>
            <p:ph type="title"/>
          </p:nvPr>
        </p:nvSpPr>
        <p:spPr/>
        <p:txBody>
          <a:bodyPr>
            <a:noAutofit/>
          </a:bodyPr>
          <a:lstStyle/>
          <a:p>
            <a:r>
              <a:rPr lang="en-IN" sz="3200" dirty="0"/>
              <a:t>So now clean up will happen if you change the character but component did unmount will not happen.</a:t>
            </a:r>
          </a:p>
        </p:txBody>
      </p:sp>
      <p:pic>
        <p:nvPicPr>
          <p:cNvPr id="5" name="Content Placeholder 4">
            <a:extLst>
              <a:ext uri="{FF2B5EF4-FFF2-40B4-BE49-F238E27FC236}">
                <a16:creationId xmlns:a16="http://schemas.microsoft.com/office/drawing/2014/main" id="{B81739E2-BD88-4FF5-8870-786076DEC8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4170" y="1825625"/>
            <a:ext cx="8223660" cy="4667250"/>
          </a:xfrm>
        </p:spPr>
      </p:pic>
    </p:spTree>
    <p:extLst>
      <p:ext uri="{BB962C8B-B14F-4D97-AF65-F5344CB8AC3E}">
        <p14:creationId xmlns:p14="http://schemas.microsoft.com/office/powerpoint/2010/main" val="297890833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7C739-42A5-4375-9E4C-20CAEDC9F33D}"/>
              </a:ext>
            </a:extLst>
          </p:cNvPr>
          <p:cNvSpPr>
            <a:spLocks noGrp="1"/>
          </p:cNvSpPr>
          <p:nvPr>
            <p:ph type="title"/>
          </p:nvPr>
        </p:nvSpPr>
        <p:spPr/>
        <p:txBody>
          <a:bodyPr>
            <a:noAutofit/>
          </a:bodyPr>
          <a:lstStyle/>
          <a:p>
            <a:r>
              <a:rPr lang="en-IN" sz="3200" dirty="0"/>
              <a:t>But if you destroy a character, cleaning up and component did unmount both will happen. This might look a little bit complex but it is pretty straightforward if you understand it well.</a:t>
            </a:r>
          </a:p>
        </p:txBody>
      </p:sp>
      <p:pic>
        <p:nvPicPr>
          <p:cNvPr id="5" name="Content Placeholder 4">
            <a:extLst>
              <a:ext uri="{FF2B5EF4-FFF2-40B4-BE49-F238E27FC236}">
                <a16:creationId xmlns:a16="http://schemas.microsoft.com/office/drawing/2014/main" id="{3CA4A759-7F5E-4A72-8642-68E036C0CA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6750" y="1825625"/>
            <a:ext cx="8158500" cy="4667250"/>
          </a:xfrm>
        </p:spPr>
      </p:pic>
    </p:spTree>
    <p:extLst>
      <p:ext uri="{BB962C8B-B14F-4D97-AF65-F5344CB8AC3E}">
        <p14:creationId xmlns:p14="http://schemas.microsoft.com/office/powerpoint/2010/main" val="4160418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319CF-1B25-4552-9B1D-0659BAB3EE5F}"/>
              </a:ext>
            </a:extLst>
          </p:cNvPr>
          <p:cNvSpPr>
            <a:spLocks noGrp="1"/>
          </p:cNvSpPr>
          <p:nvPr>
            <p:ph type="title"/>
          </p:nvPr>
        </p:nvSpPr>
        <p:spPr/>
        <p:txBody>
          <a:bodyPr>
            <a:normAutofit/>
          </a:bodyPr>
          <a:lstStyle/>
          <a:p>
            <a:r>
              <a:rPr lang="en-IN" sz="3600"/>
              <a:t>Now above </a:t>
            </a:r>
            <a:r>
              <a:rPr lang="en-IN" sz="3600" dirty="0" err="1"/>
              <a:t>shouldComponentUpdate</a:t>
            </a:r>
            <a:r>
              <a:rPr lang="en-IN" sz="3600" dirty="0"/>
              <a:t>. Add this console log to the component code.</a:t>
            </a:r>
          </a:p>
        </p:txBody>
      </p:sp>
      <p:pic>
        <p:nvPicPr>
          <p:cNvPr id="5" name="Content Placeholder 4">
            <a:extLst>
              <a:ext uri="{FF2B5EF4-FFF2-40B4-BE49-F238E27FC236}">
                <a16:creationId xmlns:a16="http://schemas.microsoft.com/office/drawing/2014/main" id="{0ECDFC2C-13EA-484E-92CB-29AA3F72A0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5591" y="1825624"/>
            <a:ext cx="7280817" cy="4769139"/>
          </a:xfrm>
        </p:spPr>
      </p:pic>
    </p:spTree>
    <p:extLst>
      <p:ext uri="{BB962C8B-B14F-4D97-AF65-F5344CB8AC3E}">
        <p14:creationId xmlns:p14="http://schemas.microsoft.com/office/powerpoint/2010/main" val="80947858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C9FD1-3972-4C18-821E-028ADDCB72B2}"/>
              </a:ext>
            </a:extLst>
          </p:cNvPr>
          <p:cNvSpPr>
            <a:spLocks noGrp="1"/>
          </p:cNvSpPr>
          <p:nvPr>
            <p:ph type="title"/>
          </p:nvPr>
        </p:nvSpPr>
        <p:spPr/>
        <p:txBody>
          <a:bodyPr>
            <a:normAutofit/>
          </a:bodyPr>
          <a:lstStyle/>
          <a:p>
            <a:r>
              <a:rPr lang="en-IN" sz="3600" dirty="0"/>
              <a:t>So you would see rendering for each time something loaded.</a:t>
            </a:r>
          </a:p>
        </p:txBody>
      </p:sp>
      <p:pic>
        <p:nvPicPr>
          <p:cNvPr id="5" name="Content Placeholder 4">
            <a:extLst>
              <a:ext uri="{FF2B5EF4-FFF2-40B4-BE49-F238E27FC236}">
                <a16:creationId xmlns:a16="http://schemas.microsoft.com/office/drawing/2014/main" id="{8B6C72DF-6E6D-4613-B4F0-E20C67AB6C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5256" y="1811769"/>
            <a:ext cx="7981487" cy="4478193"/>
          </a:xfrm>
        </p:spPr>
      </p:pic>
    </p:spTree>
    <p:extLst>
      <p:ext uri="{BB962C8B-B14F-4D97-AF65-F5344CB8AC3E}">
        <p14:creationId xmlns:p14="http://schemas.microsoft.com/office/powerpoint/2010/main" val="42680303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07595-5C93-4AC9-B908-140B8C976B25}"/>
              </a:ext>
            </a:extLst>
          </p:cNvPr>
          <p:cNvSpPr>
            <a:spLocks noGrp="1"/>
          </p:cNvSpPr>
          <p:nvPr>
            <p:ph type="title"/>
          </p:nvPr>
        </p:nvSpPr>
        <p:spPr/>
        <p:txBody>
          <a:bodyPr>
            <a:noAutofit/>
          </a:bodyPr>
          <a:lstStyle/>
          <a:p>
            <a:r>
              <a:rPr lang="en-IN" sz="3200" dirty="0"/>
              <a:t>And then it will render if you switch from light to dark and it will render again if you switch from dark light.</a:t>
            </a:r>
          </a:p>
        </p:txBody>
      </p:sp>
      <p:pic>
        <p:nvPicPr>
          <p:cNvPr id="5" name="Content Placeholder 4">
            <a:extLst>
              <a:ext uri="{FF2B5EF4-FFF2-40B4-BE49-F238E27FC236}">
                <a16:creationId xmlns:a16="http://schemas.microsoft.com/office/drawing/2014/main" id="{EAED2823-8C54-44DC-9EB4-5B6370A563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26365" y="2798617"/>
            <a:ext cx="5327435" cy="2893717"/>
          </a:xfrm>
        </p:spPr>
      </p:pic>
      <p:pic>
        <p:nvPicPr>
          <p:cNvPr id="7" name="Picture 6">
            <a:extLst>
              <a:ext uri="{FF2B5EF4-FFF2-40B4-BE49-F238E27FC236}">
                <a16:creationId xmlns:a16="http://schemas.microsoft.com/office/drawing/2014/main" id="{28FDA9EE-E800-40E9-A697-6E9BA527C3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269252"/>
            <a:ext cx="4614086" cy="3092959"/>
          </a:xfrm>
          <a:prstGeom prst="rect">
            <a:avLst/>
          </a:prstGeom>
        </p:spPr>
      </p:pic>
    </p:spTree>
    <p:extLst>
      <p:ext uri="{BB962C8B-B14F-4D97-AF65-F5344CB8AC3E}">
        <p14:creationId xmlns:p14="http://schemas.microsoft.com/office/powerpoint/2010/main" val="365813575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F22EC-C6EC-4D46-A5F7-F8B14947A141}"/>
              </a:ext>
            </a:extLst>
          </p:cNvPr>
          <p:cNvSpPr>
            <a:spLocks noGrp="1"/>
          </p:cNvSpPr>
          <p:nvPr>
            <p:ph type="title"/>
          </p:nvPr>
        </p:nvSpPr>
        <p:spPr/>
        <p:txBody>
          <a:bodyPr>
            <a:noAutofit/>
          </a:bodyPr>
          <a:lstStyle/>
          <a:p>
            <a:r>
              <a:rPr lang="en-IN" sz="3200" dirty="0"/>
              <a:t>It will render for every subsequent time you change sides on </a:t>
            </a:r>
            <a:r>
              <a:rPr lang="en-IN" sz="3200" b="1" i="1" dirty="0"/>
              <a:t>the same character</a:t>
            </a:r>
            <a:r>
              <a:rPr lang="en-IN" sz="3200" dirty="0"/>
              <a:t>. But this should not happen because we are not loading anything new. We are just changing the sides.</a:t>
            </a:r>
          </a:p>
        </p:txBody>
      </p:sp>
      <p:pic>
        <p:nvPicPr>
          <p:cNvPr id="5" name="Content Placeholder 4">
            <a:extLst>
              <a:ext uri="{FF2B5EF4-FFF2-40B4-BE49-F238E27FC236}">
                <a16:creationId xmlns:a16="http://schemas.microsoft.com/office/drawing/2014/main" id="{95AA1A77-FF10-486B-97F8-72EDB634B5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2035" y="1934080"/>
            <a:ext cx="8707929" cy="4558795"/>
          </a:xfrm>
        </p:spPr>
      </p:pic>
    </p:spTree>
    <p:extLst>
      <p:ext uri="{BB962C8B-B14F-4D97-AF65-F5344CB8AC3E}">
        <p14:creationId xmlns:p14="http://schemas.microsoft.com/office/powerpoint/2010/main" val="39391480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9F741-D11C-4AD7-AAF3-A1AE765213BC}"/>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F840AF94-3634-432B-ADC6-8E1F30F65EE5}"/>
              </a:ext>
            </a:extLst>
          </p:cNvPr>
          <p:cNvSpPr>
            <a:spLocks noGrp="1"/>
          </p:cNvSpPr>
          <p:nvPr>
            <p:ph idx="1"/>
          </p:nvPr>
        </p:nvSpPr>
        <p:spPr/>
        <p:txBody>
          <a:bodyPr/>
          <a:lstStyle/>
          <a:p>
            <a:r>
              <a:rPr lang="en-IN" dirty="0"/>
              <a:t>To avoid these re-renders, we were earlier using </a:t>
            </a:r>
            <a:r>
              <a:rPr lang="en-IN" dirty="0" err="1"/>
              <a:t>componentShouldUpdate</a:t>
            </a:r>
            <a:r>
              <a:rPr lang="en-IN" dirty="0"/>
              <a:t>.</a:t>
            </a:r>
          </a:p>
          <a:p>
            <a:r>
              <a:rPr lang="en-IN" dirty="0"/>
              <a:t>But in a functional component, you cannot use that.</a:t>
            </a:r>
          </a:p>
          <a:p>
            <a:r>
              <a:rPr lang="en-IN" dirty="0"/>
              <a:t>What you can do however is, you can wrap your entire component when you export it with something called </a:t>
            </a:r>
            <a:r>
              <a:rPr lang="en-IN" dirty="0" err="1"/>
              <a:t>React.memo</a:t>
            </a:r>
            <a:r>
              <a:rPr lang="en-IN" dirty="0"/>
              <a:t>.</a:t>
            </a:r>
          </a:p>
        </p:txBody>
      </p:sp>
    </p:spTree>
    <p:extLst>
      <p:ext uri="{BB962C8B-B14F-4D97-AF65-F5344CB8AC3E}">
        <p14:creationId xmlns:p14="http://schemas.microsoft.com/office/powerpoint/2010/main" val="4875987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46E6B-B860-4C25-8C96-8ECFEBD3AB50}"/>
              </a:ext>
            </a:extLst>
          </p:cNvPr>
          <p:cNvSpPr>
            <a:spLocks noGrp="1"/>
          </p:cNvSpPr>
          <p:nvPr>
            <p:ph type="title"/>
          </p:nvPr>
        </p:nvSpPr>
        <p:spPr/>
        <p:txBody>
          <a:bodyPr>
            <a:noAutofit/>
          </a:bodyPr>
          <a:lstStyle/>
          <a:p>
            <a:r>
              <a:rPr lang="en-IN" sz="3200" dirty="0"/>
              <a:t>Like this. Memo is a method that was introduced with React 16.6 and it memo-</a:t>
            </a:r>
            <a:r>
              <a:rPr lang="en-IN" sz="3200" dirty="0" err="1"/>
              <a:t>izes</a:t>
            </a:r>
            <a:r>
              <a:rPr lang="en-IN" sz="3200" dirty="0"/>
              <a:t> this component. It means that it basically stores it and only when inputs to this component (the props) change, then it will re-render this.</a:t>
            </a:r>
          </a:p>
        </p:txBody>
      </p:sp>
      <p:pic>
        <p:nvPicPr>
          <p:cNvPr id="5" name="Content Placeholder 4">
            <a:extLst>
              <a:ext uri="{FF2B5EF4-FFF2-40B4-BE49-F238E27FC236}">
                <a16:creationId xmlns:a16="http://schemas.microsoft.com/office/drawing/2014/main" id="{45824DEC-3AFE-4797-8D50-0AF7C0DF84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69132" y="2213844"/>
            <a:ext cx="6053736" cy="3882155"/>
          </a:xfrm>
        </p:spPr>
      </p:pic>
    </p:spTree>
    <p:extLst>
      <p:ext uri="{BB962C8B-B14F-4D97-AF65-F5344CB8AC3E}">
        <p14:creationId xmlns:p14="http://schemas.microsoft.com/office/powerpoint/2010/main" val="15951593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961EB-D742-48AF-BFB1-AC16DD5FBF92}"/>
              </a:ext>
            </a:extLst>
          </p:cNvPr>
          <p:cNvSpPr>
            <a:spLocks noGrp="1"/>
          </p:cNvSpPr>
          <p:nvPr>
            <p:ph type="title"/>
          </p:nvPr>
        </p:nvSpPr>
        <p:spPr/>
        <p:txBody>
          <a:bodyPr>
            <a:normAutofit/>
          </a:bodyPr>
          <a:lstStyle/>
          <a:p>
            <a:r>
              <a:rPr lang="en-IN" sz="3600" dirty="0"/>
              <a:t>Now when you change the sides, it won’t re-render anymore.</a:t>
            </a:r>
          </a:p>
        </p:txBody>
      </p:sp>
      <p:pic>
        <p:nvPicPr>
          <p:cNvPr id="7" name="Picture 6">
            <a:extLst>
              <a:ext uri="{FF2B5EF4-FFF2-40B4-BE49-F238E27FC236}">
                <a16:creationId xmlns:a16="http://schemas.microsoft.com/office/drawing/2014/main" id="{EE91503B-9045-4060-9A1C-7D0594E20C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964" y="1959251"/>
            <a:ext cx="5922903" cy="3352015"/>
          </a:xfrm>
          <a:prstGeom prst="rect">
            <a:avLst/>
          </a:prstGeom>
        </p:spPr>
      </p:pic>
      <p:pic>
        <p:nvPicPr>
          <p:cNvPr id="5" name="Content Placeholder 4">
            <a:extLst>
              <a:ext uri="{FF2B5EF4-FFF2-40B4-BE49-F238E27FC236}">
                <a16:creationId xmlns:a16="http://schemas.microsoft.com/office/drawing/2014/main" id="{8E88C37B-DC75-4640-B088-EA6A73A8123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0" y="3144981"/>
            <a:ext cx="5446097" cy="3087400"/>
          </a:xfrm>
        </p:spPr>
      </p:pic>
    </p:spTree>
    <p:extLst>
      <p:ext uri="{BB962C8B-B14F-4D97-AF65-F5344CB8AC3E}">
        <p14:creationId xmlns:p14="http://schemas.microsoft.com/office/powerpoint/2010/main" val="1747288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83A13-E8C1-4450-A12E-405E8D05C35A}"/>
              </a:ext>
            </a:extLst>
          </p:cNvPr>
          <p:cNvSpPr>
            <a:spLocks noGrp="1"/>
          </p:cNvSpPr>
          <p:nvPr>
            <p:ph type="title"/>
          </p:nvPr>
        </p:nvSpPr>
        <p:spPr/>
        <p:txBody>
          <a:bodyPr>
            <a:normAutofit/>
          </a:bodyPr>
          <a:lstStyle/>
          <a:p>
            <a:pPr algn="ctr"/>
            <a:r>
              <a:rPr lang="en-IN" sz="2400" dirty="0">
                <a:hlinkClick r:id="rId2"/>
              </a:rPr>
              <a:t>https://github.com/academind/react-hooks-introduction</a:t>
            </a:r>
            <a:endParaRPr lang="en-IN" sz="2400" dirty="0"/>
          </a:p>
        </p:txBody>
      </p:sp>
      <p:sp>
        <p:nvSpPr>
          <p:cNvPr id="3" name="Content Placeholder 2">
            <a:extLst>
              <a:ext uri="{FF2B5EF4-FFF2-40B4-BE49-F238E27FC236}">
                <a16:creationId xmlns:a16="http://schemas.microsoft.com/office/drawing/2014/main" id="{6D9025A5-7886-4D52-B2D3-79170164ED3D}"/>
              </a:ext>
            </a:extLst>
          </p:cNvPr>
          <p:cNvSpPr>
            <a:spLocks noGrp="1"/>
          </p:cNvSpPr>
          <p:nvPr>
            <p:ph idx="1"/>
          </p:nvPr>
        </p:nvSpPr>
        <p:spPr/>
        <p:txBody>
          <a:bodyPr/>
          <a:lstStyle/>
          <a:p>
            <a:r>
              <a:rPr lang="en-IN" dirty="0"/>
              <a:t>Extract the start files.</a:t>
            </a:r>
          </a:p>
          <a:p>
            <a:r>
              <a:rPr lang="en-IN" dirty="0"/>
              <a:t>Open it in the editor.</a:t>
            </a:r>
          </a:p>
          <a:p>
            <a:r>
              <a:rPr lang="en-IN" dirty="0"/>
              <a:t>Run </a:t>
            </a:r>
            <a:r>
              <a:rPr lang="en-IN" b="1" i="1" dirty="0" err="1"/>
              <a:t>npm</a:t>
            </a:r>
            <a:r>
              <a:rPr lang="en-IN" b="1" i="1" dirty="0"/>
              <a:t> install</a:t>
            </a:r>
          </a:p>
          <a:p>
            <a:r>
              <a:rPr lang="en-IN" dirty="0"/>
              <a:t>Run</a:t>
            </a:r>
            <a:r>
              <a:rPr lang="en-IN" b="1" i="1" dirty="0"/>
              <a:t> </a:t>
            </a:r>
            <a:r>
              <a:rPr lang="en-IN" b="1" i="1" dirty="0" err="1"/>
              <a:t>npm</a:t>
            </a:r>
            <a:r>
              <a:rPr lang="en-IN" b="1" i="1" dirty="0"/>
              <a:t> start</a:t>
            </a:r>
          </a:p>
          <a:p>
            <a:r>
              <a:rPr lang="en-IN" dirty="0"/>
              <a:t>The application is simple. It displays the list and details of Star Wars characters. It has two modes. Light mode and Dark mode. When you switch to dark mode, you can go full to destroy the character.</a:t>
            </a:r>
          </a:p>
        </p:txBody>
      </p:sp>
    </p:spTree>
    <p:extLst>
      <p:ext uri="{BB962C8B-B14F-4D97-AF65-F5344CB8AC3E}">
        <p14:creationId xmlns:p14="http://schemas.microsoft.com/office/powerpoint/2010/main" val="372290837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80BFC-8F72-41D8-82E5-5563F7E3954A}"/>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1BFB21C4-6CB9-4921-BECA-20105374A135}"/>
              </a:ext>
            </a:extLst>
          </p:cNvPr>
          <p:cNvSpPr>
            <a:spLocks noGrp="1"/>
          </p:cNvSpPr>
          <p:nvPr>
            <p:ph idx="1"/>
          </p:nvPr>
        </p:nvSpPr>
        <p:spPr/>
        <p:txBody>
          <a:bodyPr/>
          <a:lstStyle/>
          <a:p>
            <a:r>
              <a:rPr lang="en-IN" dirty="0"/>
              <a:t>Because now react detects that the side is not a prop used in the component at all.</a:t>
            </a:r>
          </a:p>
          <a:p>
            <a:r>
              <a:rPr lang="en-IN" dirty="0"/>
              <a:t>However, if you change a character, then it will re-render because then you have changed something in the component.</a:t>
            </a:r>
          </a:p>
          <a:p>
            <a:r>
              <a:rPr lang="en-IN" dirty="0"/>
              <a:t>So, react memo is basically </a:t>
            </a:r>
            <a:r>
              <a:rPr lang="en-IN" dirty="0" err="1"/>
              <a:t>shouldComponentUpdate</a:t>
            </a:r>
            <a:r>
              <a:rPr lang="en-IN" dirty="0"/>
              <a:t> and it automatically knows what to watch for.</a:t>
            </a:r>
          </a:p>
        </p:txBody>
      </p:sp>
    </p:spTree>
    <p:extLst>
      <p:ext uri="{BB962C8B-B14F-4D97-AF65-F5344CB8AC3E}">
        <p14:creationId xmlns:p14="http://schemas.microsoft.com/office/powerpoint/2010/main" val="28335974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EEA6A-7AFA-440E-9137-A33D956E4930}"/>
              </a:ext>
            </a:extLst>
          </p:cNvPr>
          <p:cNvSpPr>
            <a:spLocks noGrp="1"/>
          </p:cNvSpPr>
          <p:nvPr>
            <p:ph type="title"/>
          </p:nvPr>
        </p:nvSpPr>
        <p:spPr/>
        <p:txBody>
          <a:bodyPr/>
          <a:lstStyle/>
          <a:p>
            <a:r>
              <a:rPr lang="en-IN" dirty="0"/>
              <a:t>Custom Hooks</a:t>
            </a:r>
          </a:p>
        </p:txBody>
      </p:sp>
      <p:sp>
        <p:nvSpPr>
          <p:cNvPr id="3" name="Content Placeholder 2">
            <a:extLst>
              <a:ext uri="{FF2B5EF4-FFF2-40B4-BE49-F238E27FC236}">
                <a16:creationId xmlns:a16="http://schemas.microsoft.com/office/drawing/2014/main" id="{AF7150C0-897E-4788-823A-170874D64AAF}"/>
              </a:ext>
            </a:extLst>
          </p:cNvPr>
          <p:cNvSpPr>
            <a:spLocks noGrp="1"/>
          </p:cNvSpPr>
          <p:nvPr>
            <p:ph idx="1"/>
          </p:nvPr>
        </p:nvSpPr>
        <p:spPr/>
        <p:txBody>
          <a:bodyPr/>
          <a:lstStyle/>
          <a:p>
            <a:r>
              <a:rPr lang="en-IN" dirty="0"/>
              <a:t>Along with allowing you to create every component as a function component using pre-defined hooks, React also allows you to create custom hooks.</a:t>
            </a:r>
          </a:p>
          <a:p>
            <a:r>
              <a:rPr lang="en-IN" dirty="0"/>
              <a:t>By doing that, we can share (possibly stateful) logic between components easier than before.</a:t>
            </a:r>
          </a:p>
        </p:txBody>
      </p:sp>
    </p:spTree>
    <p:extLst>
      <p:ext uri="{BB962C8B-B14F-4D97-AF65-F5344CB8AC3E}">
        <p14:creationId xmlns:p14="http://schemas.microsoft.com/office/powerpoint/2010/main" val="402729410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79649-01BF-4827-8FD9-A041B4A33116}"/>
              </a:ext>
            </a:extLst>
          </p:cNvPr>
          <p:cNvSpPr>
            <a:spLocks noGrp="1"/>
          </p:cNvSpPr>
          <p:nvPr>
            <p:ph type="title"/>
          </p:nvPr>
        </p:nvSpPr>
        <p:spPr/>
        <p:txBody>
          <a:bodyPr>
            <a:noAutofit/>
          </a:bodyPr>
          <a:lstStyle/>
          <a:p>
            <a:r>
              <a:rPr lang="en-IN" sz="3200" dirty="0"/>
              <a:t>In Character.js and CharPicker.js, we are making HTTP request. We can share this by making custom requests.</a:t>
            </a:r>
          </a:p>
        </p:txBody>
      </p:sp>
      <p:pic>
        <p:nvPicPr>
          <p:cNvPr id="5" name="Content Placeholder 4">
            <a:extLst>
              <a:ext uri="{FF2B5EF4-FFF2-40B4-BE49-F238E27FC236}">
                <a16:creationId xmlns:a16="http://schemas.microsoft.com/office/drawing/2014/main" id="{0EF904C5-AF28-4FE2-A802-77205DFD2C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4919" y="1825625"/>
            <a:ext cx="8942161" cy="4852266"/>
          </a:xfrm>
        </p:spPr>
      </p:pic>
    </p:spTree>
    <p:extLst>
      <p:ext uri="{BB962C8B-B14F-4D97-AF65-F5344CB8AC3E}">
        <p14:creationId xmlns:p14="http://schemas.microsoft.com/office/powerpoint/2010/main" val="198147518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97EEE-D67A-41E1-AE71-C3B8286DBF47}"/>
              </a:ext>
            </a:extLst>
          </p:cNvPr>
          <p:cNvSpPr>
            <a:spLocks noGrp="1"/>
          </p:cNvSpPr>
          <p:nvPr>
            <p:ph type="title"/>
          </p:nvPr>
        </p:nvSpPr>
        <p:spPr/>
        <p:txBody>
          <a:bodyPr>
            <a:normAutofit/>
          </a:bodyPr>
          <a:lstStyle/>
          <a:p>
            <a:r>
              <a:rPr lang="en-IN" sz="4000" dirty="0"/>
              <a:t>Inside </a:t>
            </a:r>
            <a:r>
              <a:rPr lang="en-IN" sz="4000" dirty="0" err="1"/>
              <a:t>src</a:t>
            </a:r>
            <a:r>
              <a:rPr lang="en-IN" sz="4000" dirty="0"/>
              <a:t> folder, create hooks folder and inside that, create http.js.</a:t>
            </a:r>
          </a:p>
        </p:txBody>
      </p:sp>
      <p:pic>
        <p:nvPicPr>
          <p:cNvPr id="5" name="Content Placeholder 4">
            <a:extLst>
              <a:ext uri="{FF2B5EF4-FFF2-40B4-BE49-F238E27FC236}">
                <a16:creationId xmlns:a16="http://schemas.microsoft.com/office/drawing/2014/main" id="{736E1E04-1122-45F0-A4F4-CB105C551B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4243" y="2265868"/>
            <a:ext cx="4563514" cy="3520425"/>
          </a:xfrm>
        </p:spPr>
      </p:pic>
    </p:spTree>
    <p:extLst>
      <p:ext uri="{BB962C8B-B14F-4D97-AF65-F5344CB8AC3E}">
        <p14:creationId xmlns:p14="http://schemas.microsoft.com/office/powerpoint/2010/main" val="241969776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A072A-3706-40FC-A989-5F9395E433C2}"/>
              </a:ext>
            </a:extLst>
          </p:cNvPr>
          <p:cNvSpPr>
            <a:spLocks noGrp="1"/>
          </p:cNvSpPr>
          <p:nvPr>
            <p:ph type="title"/>
          </p:nvPr>
        </p:nvSpPr>
        <p:spPr/>
        <p:txBody>
          <a:bodyPr>
            <a:noAutofit/>
          </a:bodyPr>
          <a:lstStyle/>
          <a:p>
            <a:r>
              <a:rPr lang="en-IN" sz="3200" dirty="0"/>
              <a:t>Add this code to start creating your custom hook. The word use should be used so that it would be clear that we are using a hook.</a:t>
            </a:r>
          </a:p>
        </p:txBody>
      </p:sp>
      <p:pic>
        <p:nvPicPr>
          <p:cNvPr id="5" name="Content Placeholder 4">
            <a:extLst>
              <a:ext uri="{FF2B5EF4-FFF2-40B4-BE49-F238E27FC236}">
                <a16:creationId xmlns:a16="http://schemas.microsoft.com/office/drawing/2014/main" id="{F6516E54-A74A-4ED8-B6CF-1EDC1A6A0C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24921" y="2539664"/>
            <a:ext cx="6342158" cy="3402381"/>
          </a:xfrm>
        </p:spPr>
      </p:pic>
    </p:spTree>
    <p:extLst>
      <p:ext uri="{BB962C8B-B14F-4D97-AF65-F5344CB8AC3E}">
        <p14:creationId xmlns:p14="http://schemas.microsoft.com/office/powerpoint/2010/main" val="45565876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25B88-6A34-49FF-B1C7-2F68EE2016E4}"/>
              </a:ext>
            </a:extLst>
          </p:cNvPr>
          <p:cNvSpPr>
            <a:spLocks noGrp="1"/>
          </p:cNvSpPr>
          <p:nvPr>
            <p:ph type="title"/>
          </p:nvPr>
        </p:nvSpPr>
        <p:spPr/>
        <p:txBody>
          <a:bodyPr>
            <a:normAutofit/>
          </a:bodyPr>
          <a:lstStyle/>
          <a:p>
            <a:r>
              <a:rPr lang="en-IN" sz="3600" dirty="0"/>
              <a:t>Go to CharPicker.js, cut the highlighted code and paste it in http.js.</a:t>
            </a:r>
          </a:p>
        </p:txBody>
      </p:sp>
      <p:pic>
        <p:nvPicPr>
          <p:cNvPr id="5" name="Content Placeholder 4">
            <a:extLst>
              <a:ext uri="{FF2B5EF4-FFF2-40B4-BE49-F238E27FC236}">
                <a16:creationId xmlns:a16="http://schemas.microsoft.com/office/drawing/2014/main" id="{42B97613-BEBA-44BB-BB88-1867CAD8CA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95009" y="1937777"/>
            <a:ext cx="5443649" cy="4453218"/>
          </a:xfrm>
        </p:spPr>
      </p:pic>
      <p:pic>
        <p:nvPicPr>
          <p:cNvPr id="7" name="Picture 6">
            <a:extLst>
              <a:ext uri="{FF2B5EF4-FFF2-40B4-BE49-F238E27FC236}">
                <a16:creationId xmlns:a16="http://schemas.microsoft.com/office/drawing/2014/main" id="{AA7F78BA-3DAF-40F3-BDC5-85F90C0D0D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37777"/>
            <a:ext cx="5422400" cy="4555098"/>
          </a:xfrm>
          <a:prstGeom prst="rect">
            <a:avLst/>
          </a:prstGeom>
        </p:spPr>
      </p:pic>
    </p:spTree>
    <p:extLst>
      <p:ext uri="{BB962C8B-B14F-4D97-AF65-F5344CB8AC3E}">
        <p14:creationId xmlns:p14="http://schemas.microsoft.com/office/powerpoint/2010/main" val="368461882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AED31-D5B0-42DB-B07E-1927D0456765}"/>
              </a:ext>
            </a:extLst>
          </p:cNvPr>
          <p:cNvSpPr>
            <a:spLocks noGrp="1"/>
          </p:cNvSpPr>
          <p:nvPr>
            <p:ph type="title"/>
          </p:nvPr>
        </p:nvSpPr>
        <p:spPr/>
        <p:txBody>
          <a:bodyPr>
            <a:normAutofit/>
          </a:bodyPr>
          <a:lstStyle/>
          <a:p>
            <a:r>
              <a:rPr lang="en-IN" sz="3600" dirty="0"/>
              <a:t>Then since we need to manage state here, import </a:t>
            </a:r>
            <a:r>
              <a:rPr lang="en-IN" sz="3600" dirty="0" err="1"/>
              <a:t>useState</a:t>
            </a:r>
            <a:r>
              <a:rPr lang="en-IN" sz="3600" dirty="0"/>
              <a:t> and create an initial state.</a:t>
            </a:r>
          </a:p>
        </p:txBody>
      </p:sp>
      <p:pic>
        <p:nvPicPr>
          <p:cNvPr id="5" name="Content Placeholder 4">
            <a:extLst>
              <a:ext uri="{FF2B5EF4-FFF2-40B4-BE49-F238E27FC236}">
                <a16:creationId xmlns:a16="http://schemas.microsoft.com/office/drawing/2014/main" id="{B26B117E-4665-4AFB-A681-17DE7353EC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0858" y="2152358"/>
            <a:ext cx="8890283" cy="4063426"/>
          </a:xfrm>
        </p:spPr>
      </p:pic>
    </p:spTree>
    <p:extLst>
      <p:ext uri="{BB962C8B-B14F-4D97-AF65-F5344CB8AC3E}">
        <p14:creationId xmlns:p14="http://schemas.microsoft.com/office/powerpoint/2010/main" val="399558409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90113-475B-476C-B183-F10F5C14E172}"/>
              </a:ext>
            </a:extLst>
          </p:cNvPr>
          <p:cNvSpPr>
            <a:spLocks noGrp="1"/>
          </p:cNvSpPr>
          <p:nvPr>
            <p:ph type="title"/>
          </p:nvPr>
        </p:nvSpPr>
        <p:spPr/>
        <p:txBody>
          <a:bodyPr>
            <a:normAutofit/>
          </a:bodyPr>
          <a:lstStyle/>
          <a:p>
            <a:r>
              <a:rPr lang="en-IN" sz="3600" dirty="0"/>
              <a:t>Then we have the </a:t>
            </a:r>
            <a:r>
              <a:rPr lang="en-IN" sz="3600" dirty="0" err="1"/>
              <a:t>setLoadedChars</a:t>
            </a:r>
            <a:r>
              <a:rPr lang="en-IN" sz="3600" dirty="0"/>
              <a:t> as well.</a:t>
            </a:r>
          </a:p>
        </p:txBody>
      </p:sp>
      <p:pic>
        <p:nvPicPr>
          <p:cNvPr id="5" name="Content Placeholder 4">
            <a:extLst>
              <a:ext uri="{FF2B5EF4-FFF2-40B4-BE49-F238E27FC236}">
                <a16:creationId xmlns:a16="http://schemas.microsoft.com/office/drawing/2014/main" id="{F9C62593-D787-49B3-AC67-E4CC2D240B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8667" y="1953133"/>
            <a:ext cx="7094666" cy="4539742"/>
          </a:xfrm>
        </p:spPr>
      </p:pic>
    </p:spTree>
    <p:extLst>
      <p:ext uri="{BB962C8B-B14F-4D97-AF65-F5344CB8AC3E}">
        <p14:creationId xmlns:p14="http://schemas.microsoft.com/office/powerpoint/2010/main" val="93940264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A51EC-CF53-4FEE-B605-CBF968533509}"/>
              </a:ext>
            </a:extLst>
          </p:cNvPr>
          <p:cNvSpPr>
            <a:spLocks noGrp="1"/>
          </p:cNvSpPr>
          <p:nvPr>
            <p:ph type="title"/>
          </p:nvPr>
        </p:nvSpPr>
        <p:spPr/>
        <p:txBody>
          <a:bodyPr>
            <a:noAutofit/>
          </a:bodyPr>
          <a:lstStyle/>
          <a:p>
            <a:r>
              <a:rPr lang="en-IN" sz="3200" dirty="0"/>
              <a:t>To manage that, create one more state which would be not just for the characters but for fetched data in general. We are doing this because we want to make this reusable.</a:t>
            </a:r>
          </a:p>
        </p:txBody>
      </p:sp>
      <p:pic>
        <p:nvPicPr>
          <p:cNvPr id="5" name="Content Placeholder 4">
            <a:extLst>
              <a:ext uri="{FF2B5EF4-FFF2-40B4-BE49-F238E27FC236}">
                <a16:creationId xmlns:a16="http://schemas.microsoft.com/office/drawing/2014/main" id="{356FAC68-854D-444C-A004-8EB587AE7A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37827" y="1876922"/>
            <a:ext cx="7916345" cy="4745551"/>
          </a:xfrm>
        </p:spPr>
      </p:pic>
    </p:spTree>
    <p:extLst>
      <p:ext uri="{BB962C8B-B14F-4D97-AF65-F5344CB8AC3E}">
        <p14:creationId xmlns:p14="http://schemas.microsoft.com/office/powerpoint/2010/main" val="198995667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5C4CD-A539-48DD-9CDE-7B6898373FEE}"/>
              </a:ext>
            </a:extLst>
          </p:cNvPr>
          <p:cNvSpPr>
            <a:spLocks noGrp="1"/>
          </p:cNvSpPr>
          <p:nvPr>
            <p:ph type="title"/>
          </p:nvPr>
        </p:nvSpPr>
        <p:spPr/>
        <p:txBody>
          <a:bodyPr>
            <a:normAutofit/>
          </a:bodyPr>
          <a:lstStyle/>
          <a:p>
            <a:r>
              <a:rPr lang="en-IN" sz="3600" dirty="0"/>
              <a:t>Comment out this block of code since we don’t want to fetch data like this.</a:t>
            </a:r>
          </a:p>
        </p:txBody>
      </p:sp>
      <p:pic>
        <p:nvPicPr>
          <p:cNvPr id="5" name="Content Placeholder 4">
            <a:extLst>
              <a:ext uri="{FF2B5EF4-FFF2-40B4-BE49-F238E27FC236}">
                <a16:creationId xmlns:a16="http://schemas.microsoft.com/office/drawing/2014/main" id="{6E7DE5DC-E791-444E-9329-3A5B824C86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76881" y="1881042"/>
            <a:ext cx="7838238" cy="4720535"/>
          </a:xfrm>
        </p:spPr>
      </p:pic>
    </p:spTree>
    <p:extLst>
      <p:ext uri="{BB962C8B-B14F-4D97-AF65-F5344CB8AC3E}">
        <p14:creationId xmlns:p14="http://schemas.microsoft.com/office/powerpoint/2010/main" val="509597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A34A7-5D14-4B95-B945-93854831CFD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6A27405-0B39-4028-A729-AACE73141651}"/>
              </a:ext>
            </a:extLst>
          </p:cNvPr>
          <p:cNvSpPr>
            <a:spLocks noGrp="1"/>
          </p:cNvSpPr>
          <p:nvPr>
            <p:ph idx="1"/>
          </p:nvPr>
        </p:nvSpPr>
        <p:spPr/>
        <p:txBody>
          <a:bodyPr/>
          <a:lstStyle/>
          <a:p>
            <a:r>
              <a:rPr lang="en-IN" dirty="0"/>
              <a:t>In this application, we have class-based components in all the places where we need to manage state or have life-cycle hooks.</a:t>
            </a:r>
          </a:p>
          <a:p>
            <a:r>
              <a:rPr lang="en-IN" dirty="0"/>
              <a:t>However, the Summary component is a functional component because it is purely presentational component that outputs information and does not manage any state.</a:t>
            </a:r>
          </a:p>
          <a:p>
            <a:r>
              <a:rPr lang="en-IN" dirty="0"/>
              <a:t>That is the old world.</a:t>
            </a:r>
          </a:p>
        </p:txBody>
      </p:sp>
    </p:spTree>
    <p:extLst>
      <p:ext uri="{BB962C8B-B14F-4D97-AF65-F5344CB8AC3E}">
        <p14:creationId xmlns:p14="http://schemas.microsoft.com/office/powerpoint/2010/main" val="27067589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B6156-8095-4181-9806-8ACC1E0B6116}"/>
              </a:ext>
            </a:extLst>
          </p:cNvPr>
          <p:cNvSpPr>
            <a:spLocks noGrp="1"/>
          </p:cNvSpPr>
          <p:nvPr>
            <p:ph type="title"/>
          </p:nvPr>
        </p:nvSpPr>
        <p:spPr/>
        <p:txBody>
          <a:bodyPr>
            <a:noAutofit/>
          </a:bodyPr>
          <a:lstStyle/>
          <a:p>
            <a:r>
              <a:rPr lang="en-IN" sz="3200" dirty="0"/>
              <a:t>Change </a:t>
            </a:r>
            <a:r>
              <a:rPr lang="en-IN" sz="3200" dirty="0" err="1"/>
              <a:t>charData</a:t>
            </a:r>
            <a:r>
              <a:rPr lang="en-IN" sz="3200" dirty="0"/>
              <a:t> to just data. And then </a:t>
            </a:r>
            <a:r>
              <a:rPr lang="en-IN" sz="3200" dirty="0" err="1"/>
              <a:t>setIsLoading</a:t>
            </a:r>
            <a:r>
              <a:rPr lang="en-IN" sz="3200" dirty="0"/>
              <a:t> to false and </a:t>
            </a:r>
            <a:r>
              <a:rPr lang="en-IN" sz="3200" dirty="0" err="1"/>
              <a:t>setFetchedData</a:t>
            </a:r>
            <a:r>
              <a:rPr lang="en-IN" sz="3200" dirty="0"/>
              <a:t> to data. So, we are setting it to the data that we got back.</a:t>
            </a:r>
          </a:p>
        </p:txBody>
      </p:sp>
      <p:pic>
        <p:nvPicPr>
          <p:cNvPr id="5" name="Content Placeholder 4">
            <a:extLst>
              <a:ext uri="{FF2B5EF4-FFF2-40B4-BE49-F238E27FC236}">
                <a16:creationId xmlns:a16="http://schemas.microsoft.com/office/drawing/2014/main" id="{20CB1030-9CE6-4260-81C3-F4303C5E78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01952" y="1919791"/>
            <a:ext cx="7388095" cy="4573084"/>
          </a:xfrm>
        </p:spPr>
      </p:pic>
    </p:spTree>
    <p:extLst>
      <p:ext uri="{BB962C8B-B14F-4D97-AF65-F5344CB8AC3E}">
        <p14:creationId xmlns:p14="http://schemas.microsoft.com/office/powerpoint/2010/main" val="257807635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2B054-FF29-426E-BE61-31EEA355A1DC}"/>
              </a:ext>
            </a:extLst>
          </p:cNvPr>
          <p:cNvSpPr>
            <a:spLocks noGrp="1"/>
          </p:cNvSpPr>
          <p:nvPr>
            <p:ph type="title"/>
          </p:nvPr>
        </p:nvSpPr>
        <p:spPr/>
        <p:txBody>
          <a:bodyPr>
            <a:noAutofit/>
          </a:bodyPr>
          <a:lstStyle/>
          <a:p>
            <a:r>
              <a:rPr lang="en-IN" sz="3200" dirty="0"/>
              <a:t>The URL is also not always the same. We probably get this as an input to this hook. So, when you create your own hooks, just as the built-in hooks, you can receive the arguments.</a:t>
            </a:r>
          </a:p>
        </p:txBody>
      </p:sp>
      <p:pic>
        <p:nvPicPr>
          <p:cNvPr id="5" name="Content Placeholder 4">
            <a:extLst>
              <a:ext uri="{FF2B5EF4-FFF2-40B4-BE49-F238E27FC236}">
                <a16:creationId xmlns:a16="http://schemas.microsoft.com/office/drawing/2014/main" id="{4DFEA0CB-BD64-4075-9742-8C8EC4E557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1323" y="2236770"/>
            <a:ext cx="8129353" cy="4053194"/>
          </a:xfrm>
        </p:spPr>
      </p:pic>
    </p:spTree>
    <p:extLst>
      <p:ext uri="{BB962C8B-B14F-4D97-AF65-F5344CB8AC3E}">
        <p14:creationId xmlns:p14="http://schemas.microsoft.com/office/powerpoint/2010/main" val="10437395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638F5-1334-4B20-901B-04E8AB368553}"/>
              </a:ext>
            </a:extLst>
          </p:cNvPr>
          <p:cNvSpPr>
            <a:spLocks noGrp="1"/>
          </p:cNvSpPr>
          <p:nvPr>
            <p:ph type="title"/>
          </p:nvPr>
        </p:nvSpPr>
        <p:spPr/>
        <p:txBody>
          <a:bodyPr>
            <a:noAutofit/>
          </a:bodyPr>
          <a:lstStyle/>
          <a:p>
            <a:r>
              <a:rPr lang="en-IN" sz="3200" dirty="0"/>
              <a:t>Add an argument to </a:t>
            </a:r>
            <a:r>
              <a:rPr lang="en-IN" sz="3200" dirty="0" err="1"/>
              <a:t>useHttp</a:t>
            </a:r>
            <a:r>
              <a:rPr lang="en-IN" sz="3200" dirty="0"/>
              <a:t> called </a:t>
            </a:r>
            <a:r>
              <a:rPr lang="en-IN" sz="3200" dirty="0" err="1"/>
              <a:t>url</a:t>
            </a:r>
            <a:r>
              <a:rPr lang="en-IN" sz="3200" dirty="0"/>
              <a:t> and pass it in fetch below. You can copy an instance of the fetch with the actual </a:t>
            </a:r>
            <a:r>
              <a:rPr lang="en-IN" sz="3200" dirty="0" err="1"/>
              <a:t>url</a:t>
            </a:r>
            <a:r>
              <a:rPr lang="en-IN" sz="3200" dirty="0"/>
              <a:t> and comment it out for reference.</a:t>
            </a:r>
          </a:p>
        </p:txBody>
      </p:sp>
      <p:pic>
        <p:nvPicPr>
          <p:cNvPr id="5" name="Content Placeholder 4">
            <a:extLst>
              <a:ext uri="{FF2B5EF4-FFF2-40B4-BE49-F238E27FC236}">
                <a16:creationId xmlns:a16="http://schemas.microsoft.com/office/drawing/2014/main" id="{64E1DE41-3331-43FA-B944-F223399020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1637" y="2111643"/>
            <a:ext cx="8068725" cy="4187268"/>
          </a:xfrm>
        </p:spPr>
      </p:pic>
    </p:spTree>
    <p:extLst>
      <p:ext uri="{BB962C8B-B14F-4D97-AF65-F5344CB8AC3E}">
        <p14:creationId xmlns:p14="http://schemas.microsoft.com/office/powerpoint/2010/main" val="244317362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48719-5BD2-403C-A423-6823669BD55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C4A6519-886C-4053-8CE6-4477828CCE3F}"/>
              </a:ext>
            </a:extLst>
          </p:cNvPr>
          <p:cNvSpPr>
            <a:spLocks noGrp="1"/>
          </p:cNvSpPr>
          <p:nvPr>
            <p:ph idx="1"/>
          </p:nvPr>
        </p:nvSpPr>
        <p:spPr/>
        <p:txBody>
          <a:bodyPr/>
          <a:lstStyle/>
          <a:p>
            <a:r>
              <a:rPr lang="en-IN" dirty="0"/>
              <a:t>However, it is not that useful if we managed a loading state and the data in the function here.</a:t>
            </a:r>
          </a:p>
          <a:p>
            <a:r>
              <a:rPr lang="en-IN" dirty="0"/>
              <a:t>We need that in our component where we are actually going to use the custom hook.</a:t>
            </a:r>
          </a:p>
          <a:p>
            <a:r>
              <a:rPr lang="en-IN" dirty="0"/>
              <a:t>It is important to remember that hooks, both predefined and custom, can return anything. Be it string, number, array, etc. It can also return nothing, which exactly </a:t>
            </a:r>
            <a:r>
              <a:rPr lang="en-IN" dirty="0" err="1"/>
              <a:t>useEffect</a:t>
            </a:r>
            <a:r>
              <a:rPr lang="en-IN" dirty="0"/>
              <a:t> does.</a:t>
            </a:r>
          </a:p>
        </p:txBody>
      </p:sp>
    </p:spTree>
    <p:extLst>
      <p:ext uri="{BB962C8B-B14F-4D97-AF65-F5344CB8AC3E}">
        <p14:creationId xmlns:p14="http://schemas.microsoft.com/office/powerpoint/2010/main" val="377059953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424CB-7366-4926-956C-7F6C53EA961D}"/>
              </a:ext>
            </a:extLst>
          </p:cNvPr>
          <p:cNvSpPr>
            <a:spLocks noGrp="1"/>
          </p:cNvSpPr>
          <p:nvPr>
            <p:ph type="title"/>
          </p:nvPr>
        </p:nvSpPr>
        <p:spPr/>
        <p:txBody>
          <a:bodyPr>
            <a:noAutofit/>
          </a:bodyPr>
          <a:lstStyle/>
          <a:p>
            <a:r>
              <a:rPr lang="en-IN" sz="3200" dirty="0"/>
              <a:t>So, add this. Now we have a hook that returns information about whatever we’re loading and which data it has fetched. Let us now use this hook.</a:t>
            </a:r>
          </a:p>
        </p:txBody>
      </p:sp>
      <p:pic>
        <p:nvPicPr>
          <p:cNvPr id="5" name="Content Placeholder 4">
            <a:extLst>
              <a:ext uri="{FF2B5EF4-FFF2-40B4-BE49-F238E27FC236}">
                <a16:creationId xmlns:a16="http://schemas.microsoft.com/office/drawing/2014/main" id="{DCA27774-058A-4100-BDCD-B4218D3D23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26819" y="2159710"/>
            <a:ext cx="6338362" cy="4125347"/>
          </a:xfrm>
        </p:spPr>
      </p:pic>
    </p:spTree>
    <p:extLst>
      <p:ext uri="{BB962C8B-B14F-4D97-AF65-F5344CB8AC3E}">
        <p14:creationId xmlns:p14="http://schemas.microsoft.com/office/powerpoint/2010/main" val="421531750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47A9A-E272-4F46-B420-33B4CF88DC38}"/>
              </a:ext>
            </a:extLst>
          </p:cNvPr>
          <p:cNvSpPr>
            <a:spLocks noGrp="1"/>
          </p:cNvSpPr>
          <p:nvPr>
            <p:ph type="title"/>
          </p:nvPr>
        </p:nvSpPr>
        <p:spPr/>
        <p:txBody>
          <a:bodyPr>
            <a:normAutofit/>
          </a:bodyPr>
          <a:lstStyle/>
          <a:p>
            <a:r>
              <a:rPr lang="en-IN" sz="3600" dirty="0"/>
              <a:t>In CharPicker.js, import </a:t>
            </a:r>
            <a:r>
              <a:rPr lang="en-IN" sz="3600" dirty="0" err="1"/>
              <a:t>useHttp</a:t>
            </a:r>
            <a:r>
              <a:rPr lang="en-IN" sz="3600" dirty="0"/>
              <a:t>. Now we can use our custom hook here.</a:t>
            </a:r>
          </a:p>
        </p:txBody>
      </p:sp>
      <p:pic>
        <p:nvPicPr>
          <p:cNvPr id="5" name="Content Placeholder 4">
            <a:extLst>
              <a:ext uri="{FF2B5EF4-FFF2-40B4-BE49-F238E27FC236}">
                <a16:creationId xmlns:a16="http://schemas.microsoft.com/office/drawing/2014/main" id="{DEC44699-D3F8-43DA-8AB8-1EE561EDB7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5863" y="2187896"/>
            <a:ext cx="8920274" cy="3977376"/>
          </a:xfrm>
        </p:spPr>
      </p:pic>
    </p:spTree>
    <p:extLst>
      <p:ext uri="{BB962C8B-B14F-4D97-AF65-F5344CB8AC3E}">
        <p14:creationId xmlns:p14="http://schemas.microsoft.com/office/powerpoint/2010/main" val="34104418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B6470-ACBC-4DA6-812A-1FD4A9D04512}"/>
              </a:ext>
            </a:extLst>
          </p:cNvPr>
          <p:cNvSpPr>
            <a:spLocks noGrp="1"/>
          </p:cNvSpPr>
          <p:nvPr>
            <p:ph type="title"/>
          </p:nvPr>
        </p:nvSpPr>
        <p:spPr/>
        <p:txBody>
          <a:bodyPr>
            <a:normAutofit/>
          </a:bodyPr>
          <a:lstStyle/>
          <a:p>
            <a:r>
              <a:rPr lang="en-IN" sz="4000" dirty="0"/>
              <a:t>Remove </a:t>
            </a:r>
            <a:r>
              <a:rPr lang="en-IN" sz="4000" dirty="0" err="1"/>
              <a:t>setIsLoading</a:t>
            </a:r>
            <a:r>
              <a:rPr lang="en-IN" sz="4000" dirty="0"/>
              <a:t>(true) from </a:t>
            </a:r>
            <a:r>
              <a:rPr lang="en-IN" sz="4000" dirty="0" err="1"/>
              <a:t>useEffect</a:t>
            </a:r>
            <a:r>
              <a:rPr lang="en-IN" sz="4000" dirty="0"/>
              <a:t>.</a:t>
            </a:r>
          </a:p>
        </p:txBody>
      </p:sp>
      <p:pic>
        <p:nvPicPr>
          <p:cNvPr id="4" name="Content Placeholder 4">
            <a:extLst>
              <a:ext uri="{FF2B5EF4-FFF2-40B4-BE49-F238E27FC236}">
                <a16:creationId xmlns:a16="http://schemas.microsoft.com/office/drawing/2014/main" id="{8DBBCD4C-E5AE-49EF-A78E-4179AC952E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7657" y="2213409"/>
            <a:ext cx="5876685" cy="4030083"/>
          </a:xfrm>
        </p:spPr>
      </p:pic>
    </p:spTree>
    <p:extLst>
      <p:ext uri="{BB962C8B-B14F-4D97-AF65-F5344CB8AC3E}">
        <p14:creationId xmlns:p14="http://schemas.microsoft.com/office/powerpoint/2010/main" val="305133222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C8153-67F9-4A23-BD08-1E3124167A6A}"/>
              </a:ext>
            </a:extLst>
          </p:cNvPr>
          <p:cNvSpPr>
            <a:spLocks noGrp="1"/>
          </p:cNvSpPr>
          <p:nvPr>
            <p:ph type="title"/>
          </p:nvPr>
        </p:nvSpPr>
        <p:spPr/>
        <p:txBody>
          <a:bodyPr/>
          <a:lstStyle/>
          <a:p>
            <a:r>
              <a:rPr lang="en-IN" dirty="0"/>
              <a:t>Some important rules for hook</a:t>
            </a:r>
          </a:p>
        </p:txBody>
      </p:sp>
      <p:sp>
        <p:nvSpPr>
          <p:cNvPr id="6" name="Content Placeholder 5">
            <a:extLst>
              <a:ext uri="{FF2B5EF4-FFF2-40B4-BE49-F238E27FC236}">
                <a16:creationId xmlns:a16="http://schemas.microsoft.com/office/drawing/2014/main" id="{41D73B98-B74F-4526-ABB5-847B565CCE94}"/>
              </a:ext>
            </a:extLst>
          </p:cNvPr>
          <p:cNvSpPr>
            <a:spLocks noGrp="1"/>
          </p:cNvSpPr>
          <p:nvPr>
            <p:ph idx="1"/>
          </p:nvPr>
        </p:nvSpPr>
        <p:spPr/>
        <p:txBody>
          <a:bodyPr/>
          <a:lstStyle/>
          <a:p>
            <a:r>
              <a:rPr lang="en-IN" dirty="0"/>
              <a:t>You always must call hooks (no matter if they’re built-in or custom), on the top level of the functional component.</a:t>
            </a:r>
          </a:p>
          <a:p>
            <a:r>
              <a:rPr lang="en-IN" dirty="0"/>
              <a:t>You cannot call it nested in another function call nor you can call it nested in an if statement or a for statement.</a:t>
            </a:r>
          </a:p>
        </p:txBody>
      </p:sp>
    </p:spTree>
    <p:extLst>
      <p:ext uri="{BB962C8B-B14F-4D97-AF65-F5344CB8AC3E}">
        <p14:creationId xmlns:p14="http://schemas.microsoft.com/office/powerpoint/2010/main" val="126469939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9992A-870F-4869-9E53-45513328BE09}"/>
              </a:ext>
            </a:extLst>
          </p:cNvPr>
          <p:cNvSpPr>
            <a:spLocks noGrp="1"/>
          </p:cNvSpPr>
          <p:nvPr>
            <p:ph type="title"/>
          </p:nvPr>
        </p:nvSpPr>
        <p:spPr/>
        <p:txBody>
          <a:bodyPr>
            <a:normAutofit/>
          </a:bodyPr>
          <a:lstStyle/>
          <a:p>
            <a:r>
              <a:rPr lang="en-IN" sz="3600" dirty="0"/>
              <a:t>That means that you cannot call it like this which is inside another function call.</a:t>
            </a:r>
          </a:p>
        </p:txBody>
      </p:sp>
      <p:pic>
        <p:nvPicPr>
          <p:cNvPr id="5" name="Content Placeholder 4">
            <a:extLst>
              <a:ext uri="{FF2B5EF4-FFF2-40B4-BE49-F238E27FC236}">
                <a16:creationId xmlns:a16="http://schemas.microsoft.com/office/drawing/2014/main" id="{E0237FBC-4A9E-4CF3-9791-C2E846A90F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82708" y="2051854"/>
            <a:ext cx="6626584" cy="4321236"/>
          </a:xfrm>
        </p:spPr>
      </p:pic>
    </p:spTree>
    <p:extLst>
      <p:ext uri="{BB962C8B-B14F-4D97-AF65-F5344CB8AC3E}">
        <p14:creationId xmlns:p14="http://schemas.microsoft.com/office/powerpoint/2010/main" val="12956076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02B2E-10E6-4468-88A2-00BAB73F729D}"/>
              </a:ext>
            </a:extLst>
          </p:cNvPr>
          <p:cNvSpPr>
            <a:spLocks noGrp="1"/>
          </p:cNvSpPr>
          <p:nvPr>
            <p:ph type="title"/>
          </p:nvPr>
        </p:nvSpPr>
        <p:spPr/>
        <p:txBody>
          <a:bodyPr>
            <a:noAutofit/>
          </a:bodyPr>
          <a:lstStyle/>
          <a:p>
            <a:r>
              <a:rPr lang="en-IN" sz="3600" dirty="0"/>
              <a:t>You have to call it like this. Of course the downside of this is that it executes whenever the component gets re-rendered. </a:t>
            </a:r>
          </a:p>
        </p:txBody>
      </p:sp>
      <p:pic>
        <p:nvPicPr>
          <p:cNvPr id="5" name="Content Placeholder 4">
            <a:extLst>
              <a:ext uri="{FF2B5EF4-FFF2-40B4-BE49-F238E27FC236}">
                <a16:creationId xmlns:a16="http://schemas.microsoft.com/office/drawing/2014/main" id="{218C48F3-52E0-4CE9-87BF-04A862B7AC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13707" y="2168388"/>
            <a:ext cx="6564586" cy="3991978"/>
          </a:xfrm>
        </p:spPr>
      </p:pic>
    </p:spTree>
    <p:extLst>
      <p:ext uri="{BB962C8B-B14F-4D97-AF65-F5344CB8AC3E}">
        <p14:creationId xmlns:p14="http://schemas.microsoft.com/office/powerpoint/2010/main" val="47149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11ED4-E981-4A8F-8B76-A48621FAA3B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2B74F9A-E6C7-45DE-AB2E-D680622FAAD8}"/>
              </a:ext>
            </a:extLst>
          </p:cNvPr>
          <p:cNvSpPr>
            <a:spLocks noGrp="1"/>
          </p:cNvSpPr>
          <p:nvPr>
            <p:ph idx="1"/>
          </p:nvPr>
        </p:nvSpPr>
        <p:spPr/>
        <p:txBody>
          <a:bodyPr/>
          <a:lstStyle/>
          <a:p>
            <a:r>
              <a:rPr lang="en-IN" dirty="0"/>
              <a:t>In the new world with React hooks, you still have presentational components and it’s still a good idea to not manage state in every single component just because you can.</a:t>
            </a:r>
          </a:p>
          <a:p>
            <a:r>
              <a:rPr lang="en-IN" dirty="0"/>
              <a:t>It’s still good to have as many presentational components as possible and manage state in a few selected container components.</a:t>
            </a:r>
          </a:p>
          <a:p>
            <a:r>
              <a:rPr lang="en-IN" dirty="0"/>
              <a:t>That does not change just because now you can use functional components only.</a:t>
            </a:r>
          </a:p>
        </p:txBody>
      </p:sp>
    </p:spTree>
    <p:extLst>
      <p:ext uri="{BB962C8B-B14F-4D97-AF65-F5344CB8AC3E}">
        <p14:creationId xmlns:p14="http://schemas.microsoft.com/office/powerpoint/2010/main" val="143676923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0EC8A-DE91-4B59-A4A0-F141A5B120B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3ACA319-60E8-40F5-8778-13FFF08249CB}"/>
              </a:ext>
            </a:extLst>
          </p:cNvPr>
          <p:cNvSpPr>
            <a:spLocks noGrp="1"/>
          </p:cNvSpPr>
          <p:nvPr>
            <p:ph idx="1"/>
          </p:nvPr>
        </p:nvSpPr>
        <p:spPr/>
        <p:txBody>
          <a:bodyPr/>
          <a:lstStyle/>
          <a:p>
            <a:r>
              <a:rPr lang="en-IN" dirty="0"/>
              <a:t>But the good thing is that, we can use </a:t>
            </a:r>
            <a:r>
              <a:rPr lang="en-IN" dirty="0" err="1"/>
              <a:t>useEffect</a:t>
            </a:r>
            <a:r>
              <a:rPr lang="en-IN" dirty="0"/>
              <a:t> in our hook.</a:t>
            </a:r>
          </a:p>
          <a:p>
            <a:r>
              <a:rPr lang="en-IN" dirty="0"/>
              <a:t>So you can use other hook inside the definition of your own hook just as we use </a:t>
            </a:r>
            <a:r>
              <a:rPr lang="en-IN" dirty="0" err="1"/>
              <a:t>useState</a:t>
            </a:r>
            <a:r>
              <a:rPr lang="en-IN" dirty="0"/>
              <a:t>.</a:t>
            </a:r>
          </a:p>
          <a:p>
            <a:r>
              <a:rPr lang="en-IN" dirty="0"/>
              <a:t>But using a hook inside </a:t>
            </a:r>
            <a:r>
              <a:rPr lang="en-IN" dirty="0" err="1"/>
              <a:t>useEffect</a:t>
            </a:r>
            <a:r>
              <a:rPr lang="en-IN" dirty="0"/>
              <a:t> is not allowed because you’re not running </a:t>
            </a:r>
            <a:r>
              <a:rPr lang="en-IN" dirty="0" err="1"/>
              <a:t>useHttp</a:t>
            </a:r>
            <a:r>
              <a:rPr lang="en-IN" dirty="0"/>
              <a:t> in </a:t>
            </a:r>
            <a:r>
              <a:rPr lang="en-IN" dirty="0" err="1"/>
              <a:t>useEffect</a:t>
            </a:r>
            <a:r>
              <a:rPr lang="en-IN" dirty="0"/>
              <a:t>. You are actually running in an argument you pass to </a:t>
            </a:r>
            <a:r>
              <a:rPr lang="en-IN" dirty="0" err="1"/>
              <a:t>useEffect</a:t>
            </a:r>
            <a:r>
              <a:rPr lang="en-IN" dirty="0"/>
              <a:t>.</a:t>
            </a:r>
          </a:p>
          <a:p>
            <a:r>
              <a:rPr lang="en-IN" dirty="0"/>
              <a:t>So you have to understand the difference.</a:t>
            </a:r>
          </a:p>
        </p:txBody>
      </p:sp>
    </p:spTree>
    <p:extLst>
      <p:ext uri="{BB962C8B-B14F-4D97-AF65-F5344CB8AC3E}">
        <p14:creationId xmlns:p14="http://schemas.microsoft.com/office/powerpoint/2010/main" val="122834590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E94FE-232A-44E7-9C81-1472D8549338}"/>
              </a:ext>
            </a:extLst>
          </p:cNvPr>
          <p:cNvSpPr>
            <a:spLocks noGrp="1"/>
          </p:cNvSpPr>
          <p:nvPr>
            <p:ph type="title"/>
          </p:nvPr>
        </p:nvSpPr>
        <p:spPr/>
        <p:txBody>
          <a:bodyPr>
            <a:noAutofit/>
          </a:bodyPr>
          <a:lstStyle/>
          <a:p>
            <a:r>
              <a:rPr lang="en-IN" sz="3600" dirty="0"/>
              <a:t>Back in http.js, import </a:t>
            </a:r>
            <a:r>
              <a:rPr lang="en-IN" sz="3600" dirty="0" err="1"/>
              <a:t>useEffect</a:t>
            </a:r>
            <a:r>
              <a:rPr lang="en-IN" sz="3600" dirty="0"/>
              <a:t> and use it. For its second argument, we are going to use dependencies. So we need to pass that as well.</a:t>
            </a:r>
          </a:p>
        </p:txBody>
      </p:sp>
      <p:pic>
        <p:nvPicPr>
          <p:cNvPr id="5" name="Content Placeholder 4">
            <a:extLst>
              <a:ext uri="{FF2B5EF4-FFF2-40B4-BE49-F238E27FC236}">
                <a16:creationId xmlns:a16="http://schemas.microsoft.com/office/drawing/2014/main" id="{FF6D1B85-FA3D-4E01-906D-B1C14D1776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5438" y="1916666"/>
            <a:ext cx="8341123" cy="4576209"/>
          </a:xfrm>
        </p:spPr>
      </p:pic>
    </p:spTree>
    <p:extLst>
      <p:ext uri="{BB962C8B-B14F-4D97-AF65-F5344CB8AC3E}">
        <p14:creationId xmlns:p14="http://schemas.microsoft.com/office/powerpoint/2010/main" val="24543060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74B-0570-4EB4-8143-174FD7B41798}"/>
              </a:ext>
            </a:extLst>
          </p:cNvPr>
          <p:cNvSpPr>
            <a:spLocks noGrp="1"/>
          </p:cNvSpPr>
          <p:nvPr>
            <p:ph type="title"/>
          </p:nvPr>
        </p:nvSpPr>
        <p:spPr/>
        <p:txBody>
          <a:bodyPr>
            <a:normAutofit/>
          </a:bodyPr>
          <a:lstStyle/>
          <a:p>
            <a:r>
              <a:rPr lang="en-IN" sz="3600" dirty="0"/>
              <a:t>Now move the highlighted fetch code inside </a:t>
            </a:r>
            <a:r>
              <a:rPr lang="en-IN" sz="3600" dirty="0" err="1"/>
              <a:t>useEffect</a:t>
            </a:r>
            <a:r>
              <a:rPr lang="en-IN" sz="3600" dirty="0"/>
              <a:t>. Not the return statement. Just the fetch code.</a:t>
            </a:r>
          </a:p>
        </p:txBody>
      </p:sp>
      <p:pic>
        <p:nvPicPr>
          <p:cNvPr id="5" name="Content Placeholder 4">
            <a:extLst>
              <a:ext uri="{FF2B5EF4-FFF2-40B4-BE49-F238E27FC236}">
                <a16:creationId xmlns:a16="http://schemas.microsoft.com/office/drawing/2014/main" id="{3180DEA8-C757-4E18-A249-8CBC2132AF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19241" y="1839480"/>
            <a:ext cx="5353517" cy="4866120"/>
          </a:xfrm>
        </p:spPr>
      </p:pic>
    </p:spTree>
    <p:extLst>
      <p:ext uri="{BB962C8B-B14F-4D97-AF65-F5344CB8AC3E}">
        <p14:creationId xmlns:p14="http://schemas.microsoft.com/office/powerpoint/2010/main" val="413414518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495E0-8C39-4C37-A9FC-0D54EA686F1F}"/>
              </a:ext>
            </a:extLst>
          </p:cNvPr>
          <p:cNvSpPr>
            <a:spLocks noGrp="1"/>
          </p:cNvSpPr>
          <p:nvPr>
            <p:ph type="title"/>
          </p:nvPr>
        </p:nvSpPr>
        <p:spPr/>
        <p:txBody>
          <a:bodyPr>
            <a:normAutofit/>
          </a:bodyPr>
          <a:lstStyle/>
          <a:p>
            <a:r>
              <a:rPr lang="en-IN" sz="3600" dirty="0"/>
              <a:t>And then </a:t>
            </a:r>
            <a:r>
              <a:rPr lang="en-IN" sz="3600" dirty="0" err="1"/>
              <a:t>setIsLoading</a:t>
            </a:r>
            <a:r>
              <a:rPr lang="en-IN" sz="3600" dirty="0"/>
              <a:t> to true.</a:t>
            </a:r>
          </a:p>
        </p:txBody>
      </p:sp>
      <p:pic>
        <p:nvPicPr>
          <p:cNvPr id="5" name="Content Placeholder 4">
            <a:extLst>
              <a:ext uri="{FF2B5EF4-FFF2-40B4-BE49-F238E27FC236}">
                <a16:creationId xmlns:a16="http://schemas.microsoft.com/office/drawing/2014/main" id="{8D6D68AC-A739-47E6-A671-C85EB6C488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82931" y="2076810"/>
            <a:ext cx="6426137" cy="4416065"/>
          </a:xfrm>
        </p:spPr>
      </p:pic>
    </p:spTree>
    <p:extLst>
      <p:ext uri="{BB962C8B-B14F-4D97-AF65-F5344CB8AC3E}">
        <p14:creationId xmlns:p14="http://schemas.microsoft.com/office/powerpoint/2010/main" val="50580221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3E183-F3C2-4A2A-B72F-CBA46903F03C}"/>
              </a:ext>
            </a:extLst>
          </p:cNvPr>
          <p:cNvSpPr>
            <a:spLocks noGrp="1"/>
          </p:cNvSpPr>
          <p:nvPr>
            <p:ph type="title"/>
          </p:nvPr>
        </p:nvSpPr>
        <p:spPr/>
        <p:txBody>
          <a:bodyPr>
            <a:normAutofit/>
          </a:bodyPr>
          <a:lstStyle/>
          <a:p>
            <a:r>
              <a:rPr lang="en-IN" sz="3600" dirty="0"/>
              <a:t>Also add a console.log to check if we are sending a redundant Http request.</a:t>
            </a:r>
          </a:p>
        </p:txBody>
      </p:sp>
      <p:pic>
        <p:nvPicPr>
          <p:cNvPr id="5" name="Content Placeholder 4">
            <a:extLst>
              <a:ext uri="{FF2B5EF4-FFF2-40B4-BE49-F238E27FC236}">
                <a16:creationId xmlns:a16="http://schemas.microsoft.com/office/drawing/2014/main" id="{DE164FC4-F2BE-47C4-8BDC-63D021973E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0050" y="2175304"/>
            <a:ext cx="6931899" cy="4068189"/>
          </a:xfrm>
        </p:spPr>
      </p:pic>
    </p:spTree>
    <p:extLst>
      <p:ext uri="{BB962C8B-B14F-4D97-AF65-F5344CB8AC3E}">
        <p14:creationId xmlns:p14="http://schemas.microsoft.com/office/powerpoint/2010/main" val="89243645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D0D2-4D89-4D87-A1EE-8687B175E65D}"/>
              </a:ext>
            </a:extLst>
          </p:cNvPr>
          <p:cNvSpPr>
            <a:spLocks noGrp="1"/>
          </p:cNvSpPr>
          <p:nvPr>
            <p:ph type="title"/>
          </p:nvPr>
        </p:nvSpPr>
        <p:spPr/>
        <p:txBody>
          <a:bodyPr>
            <a:noAutofit/>
          </a:bodyPr>
          <a:lstStyle/>
          <a:p>
            <a:r>
              <a:rPr lang="en-IN" sz="3200" dirty="0"/>
              <a:t>Now we have the same logic as before but just outsourced into our custom hook. And hence in the </a:t>
            </a:r>
            <a:r>
              <a:rPr lang="en-IN" sz="3200" dirty="0" err="1"/>
              <a:t>CharPicker</a:t>
            </a:r>
            <a:r>
              <a:rPr lang="en-IN" sz="3200" dirty="0"/>
              <a:t>, we can get ride of the </a:t>
            </a:r>
            <a:r>
              <a:rPr lang="en-IN" sz="3200" dirty="0" err="1"/>
              <a:t>useEffect</a:t>
            </a:r>
            <a:r>
              <a:rPr lang="en-IN" sz="3200" dirty="0"/>
              <a:t>.</a:t>
            </a:r>
          </a:p>
        </p:txBody>
      </p:sp>
      <p:pic>
        <p:nvPicPr>
          <p:cNvPr id="5" name="Content Placeholder 4">
            <a:extLst>
              <a:ext uri="{FF2B5EF4-FFF2-40B4-BE49-F238E27FC236}">
                <a16:creationId xmlns:a16="http://schemas.microsoft.com/office/drawing/2014/main" id="{297398E5-0978-44BB-B115-4B061FB74D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77433" y="2170563"/>
            <a:ext cx="6837134" cy="3906934"/>
          </a:xfrm>
        </p:spPr>
      </p:pic>
    </p:spTree>
    <p:extLst>
      <p:ext uri="{BB962C8B-B14F-4D97-AF65-F5344CB8AC3E}">
        <p14:creationId xmlns:p14="http://schemas.microsoft.com/office/powerpoint/2010/main" val="186813148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D7D57-94C8-4A8B-9EE3-453A874AC25C}"/>
              </a:ext>
            </a:extLst>
          </p:cNvPr>
          <p:cNvSpPr>
            <a:spLocks noGrp="1"/>
          </p:cNvSpPr>
          <p:nvPr>
            <p:ph type="title"/>
          </p:nvPr>
        </p:nvSpPr>
        <p:spPr/>
        <p:txBody>
          <a:bodyPr>
            <a:noAutofit/>
          </a:bodyPr>
          <a:lstStyle/>
          <a:p>
            <a:r>
              <a:rPr lang="en-IN" sz="3600" dirty="0"/>
              <a:t>And then in </a:t>
            </a:r>
            <a:r>
              <a:rPr lang="en-IN" sz="3600" dirty="0" err="1"/>
              <a:t>useHttp</a:t>
            </a:r>
            <a:r>
              <a:rPr lang="en-IN" sz="3600" dirty="0"/>
              <a:t>, pass the </a:t>
            </a:r>
            <a:r>
              <a:rPr lang="en-IN" sz="3600" dirty="0" err="1"/>
              <a:t>url</a:t>
            </a:r>
            <a:r>
              <a:rPr lang="en-IN" sz="3600" dirty="0"/>
              <a:t> as the first argument and an empty array as dependencies in the second argument.</a:t>
            </a:r>
          </a:p>
        </p:txBody>
      </p:sp>
      <p:pic>
        <p:nvPicPr>
          <p:cNvPr id="5" name="Content Placeholder 4">
            <a:extLst>
              <a:ext uri="{FF2B5EF4-FFF2-40B4-BE49-F238E27FC236}">
                <a16:creationId xmlns:a16="http://schemas.microsoft.com/office/drawing/2014/main" id="{89DC8E29-C92B-48DE-BC84-463B36C9F8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2520" y="1964298"/>
            <a:ext cx="7766960" cy="4528577"/>
          </a:xfrm>
        </p:spPr>
      </p:pic>
    </p:spTree>
    <p:extLst>
      <p:ext uri="{BB962C8B-B14F-4D97-AF65-F5344CB8AC3E}">
        <p14:creationId xmlns:p14="http://schemas.microsoft.com/office/powerpoint/2010/main" val="296183510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7B55-DAC5-416D-B683-0E233A0EAE62}"/>
              </a:ext>
            </a:extLst>
          </p:cNvPr>
          <p:cNvSpPr>
            <a:spLocks noGrp="1"/>
          </p:cNvSpPr>
          <p:nvPr>
            <p:ph type="title"/>
          </p:nvPr>
        </p:nvSpPr>
        <p:spPr/>
        <p:txBody>
          <a:bodyPr>
            <a:noAutofit/>
          </a:bodyPr>
          <a:lstStyle/>
          <a:p>
            <a:r>
              <a:rPr lang="en-IN" sz="3200" dirty="0"/>
              <a:t>Since we don’t need to manage state for </a:t>
            </a:r>
            <a:r>
              <a:rPr lang="en-IN" sz="3200" dirty="0" err="1"/>
              <a:t>loadedChars</a:t>
            </a:r>
            <a:r>
              <a:rPr lang="en-IN" sz="3200" dirty="0"/>
              <a:t> and </a:t>
            </a:r>
            <a:r>
              <a:rPr lang="en-IN" sz="3200" dirty="0" err="1"/>
              <a:t>isLoading</a:t>
            </a:r>
            <a:r>
              <a:rPr lang="en-IN" sz="3200" dirty="0"/>
              <a:t> here anymore, you can remove the highlighted code.</a:t>
            </a:r>
          </a:p>
        </p:txBody>
      </p:sp>
      <p:pic>
        <p:nvPicPr>
          <p:cNvPr id="5" name="Content Placeholder 4">
            <a:extLst>
              <a:ext uri="{FF2B5EF4-FFF2-40B4-BE49-F238E27FC236}">
                <a16:creationId xmlns:a16="http://schemas.microsoft.com/office/drawing/2014/main" id="{56BA458A-E6E4-4999-B408-42F8DFE207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9756" y="2228548"/>
            <a:ext cx="7872487" cy="4139636"/>
          </a:xfrm>
        </p:spPr>
      </p:pic>
    </p:spTree>
    <p:extLst>
      <p:ext uri="{BB962C8B-B14F-4D97-AF65-F5344CB8AC3E}">
        <p14:creationId xmlns:p14="http://schemas.microsoft.com/office/powerpoint/2010/main" val="314463128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11240-00CD-4DA6-8877-C1AA3BB65C38}"/>
              </a:ext>
            </a:extLst>
          </p:cNvPr>
          <p:cNvSpPr>
            <a:spLocks noGrp="1"/>
          </p:cNvSpPr>
          <p:nvPr>
            <p:ph type="title"/>
          </p:nvPr>
        </p:nvSpPr>
        <p:spPr/>
        <p:txBody>
          <a:bodyPr>
            <a:normAutofit/>
          </a:bodyPr>
          <a:lstStyle/>
          <a:p>
            <a:r>
              <a:rPr lang="en-IN" sz="3600" dirty="0"/>
              <a:t>Use array </a:t>
            </a:r>
            <a:r>
              <a:rPr lang="en-IN" sz="3600" dirty="0" err="1"/>
              <a:t>destructuring</a:t>
            </a:r>
            <a:r>
              <a:rPr lang="en-IN" sz="3600" dirty="0"/>
              <a:t> to do this. We have already done this before with the built-in hooks.</a:t>
            </a:r>
          </a:p>
        </p:txBody>
      </p:sp>
      <p:pic>
        <p:nvPicPr>
          <p:cNvPr id="5" name="Content Placeholder 4">
            <a:extLst>
              <a:ext uri="{FF2B5EF4-FFF2-40B4-BE49-F238E27FC236}">
                <a16:creationId xmlns:a16="http://schemas.microsoft.com/office/drawing/2014/main" id="{EFBC96A4-76DF-4F8F-AA7E-06EE295C28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9169" y="2079584"/>
            <a:ext cx="9013662" cy="4127252"/>
          </a:xfrm>
        </p:spPr>
      </p:pic>
    </p:spTree>
    <p:extLst>
      <p:ext uri="{BB962C8B-B14F-4D97-AF65-F5344CB8AC3E}">
        <p14:creationId xmlns:p14="http://schemas.microsoft.com/office/powerpoint/2010/main" val="169070835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D88FC-4069-4D34-AC0F-78A6F38915CE}"/>
              </a:ext>
            </a:extLst>
          </p:cNvPr>
          <p:cNvSpPr>
            <a:spLocks noGrp="1"/>
          </p:cNvSpPr>
          <p:nvPr>
            <p:ph type="title"/>
          </p:nvPr>
        </p:nvSpPr>
        <p:spPr/>
        <p:txBody>
          <a:bodyPr>
            <a:normAutofit/>
          </a:bodyPr>
          <a:lstStyle/>
          <a:p>
            <a:r>
              <a:rPr lang="en-IN" sz="3600" dirty="0"/>
              <a:t>Go to http.js and cut the highlighted code where we are define the details about characters.</a:t>
            </a:r>
          </a:p>
        </p:txBody>
      </p:sp>
      <p:pic>
        <p:nvPicPr>
          <p:cNvPr id="5" name="Content Placeholder 4">
            <a:extLst>
              <a:ext uri="{FF2B5EF4-FFF2-40B4-BE49-F238E27FC236}">
                <a16:creationId xmlns:a16="http://schemas.microsoft.com/office/drawing/2014/main" id="{502D16FD-4EB9-45CF-92CB-00AB30096B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4395" y="1991238"/>
            <a:ext cx="8043209" cy="4501637"/>
          </a:xfrm>
        </p:spPr>
      </p:pic>
    </p:spTree>
    <p:extLst>
      <p:ext uri="{BB962C8B-B14F-4D97-AF65-F5344CB8AC3E}">
        <p14:creationId xmlns:p14="http://schemas.microsoft.com/office/powerpoint/2010/main" val="4015463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56DC8-382E-42CD-AC88-F30D8678BA89}"/>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732ACCA8-91F4-462F-A3B5-202FCB6901A3}"/>
              </a:ext>
            </a:extLst>
          </p:cNvPr>
          <p:cNvSpPr>
            <a:spLocks noGrp="1"/>
          </p:cNvSpPr>
          <p:nvPr>
            <p:ph idx="1"/>
          </p:nvPr>
        </p:nvSpPr>
        <p:spPr/>
        <p:txBody>
          <a:bodyPr/>
          <a:lstStyle/>
          <a:p>
            <a:r>
              <a:rPr lang="en-IN" dirty="0"/>
              <a:t>However, what does change is that you don’t have to use ‘class’ and create components in different way just because you want to use state.</a:t>
            </a:r>
          </a:p>
          <a:p>
            <a:r>
              <a:rPr lang="en-IN" dirty="0"/>
              <a:t>Let us see that in the App component.</a:t>
            </a:r>
          </a:p>
        </p:txBody>
      </p:sp>
    </p:spTree>
    <p:extLst>
      <p:ext uri="{BB962C8B-B14F-4D97-AF65-F5344CB8AC3E}">
        <p14:creationId xmlns:p14="http://schemas.microsoft.com/office/powerpoint/2010/main" val="33412434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B0BB3-C4D1-4922-871E-72394AEA1758}"/>
              </a:ext>
            </a:extLst>
          </p:cNvPr>
          <p:cNvSpPr>
            <a:spLocks noGrp="1"/>
          </p:cNvSpPr>
          <p:nvPr>
            <p:ph type="title"/>
          </p:nvPr>
        </p:nvSpPr>
        <p:spPr/>
        <p:txBody>
          <a:bodyPr>
            <a:normAutofit/>
          </a:bodyPr>
          <a:lstStyle/>
          <a:p>
            <a:r>
              <a:rPr lang="en-IN" sz="3600" dirty="0"/>
              <a:t>Paste and uncomment it in CharPicker.js.</a:t>
            </a:r>
          </a:p>
        </p:txBody>
      </p:sp>
      <p:pic>
        <p:nvPicPr>
          <p:cNvPr id="5" name="Content Placeholder 4">
            <a:extLst>
              <a:ext uri="{FF2B5EF4-FFF2-40B4-BE49-F238E27FC236}">
                <a16:creationId xmlns:a16="http://schemas.microsoft.com/office/drawing/2014/main" id="{F0DEC005-415D-46BD-B3C0-41CAE2CD21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0323" y="1825625"/>
            <a:ext cx="8631354" cy="4667250"/>
          </a:xfrm>
        </p:spPr>
      </p:pic>
    </p:spTree>
    <p:extLst>
      <p:ext uri="{BB962C8B-B14F-4D97-AF65-F5344CB8AC3E}">
        <p14:creationId xmlns:p14="http://schemas.microsoft.com/office/powerpoint/2010/main" val="425325499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7B028-3EEE-4541-98CC-C83D1A94A13C}"/>
              </a:ext>
            </a:extLst>
          </p:cNvPr>
          <p:cNvSpPr>
            <a:spLocks noGrp="1"/>
          </p:cNvSpPr>
          <p:nvPr>
            <p:ph type="title"/>
          </p:nvPr>
        </p:nvSpPr>
        <p:spPr/>
        <p:txBody>
          <a:bodyPr>
            <a:normAutofit/>
          </a:bodyPr>
          <a:lstStyle/>
          <a:p>
            <a:r>
              <a:rPr lang="en-IN" sz="3600" dirty="0"/>
              <a:t>Instead of </a:t>
            </a:r>
            <a:r>
              <a:rPr lang="en-IN" sz="3600" dirty="0" err="1"/>
              <a:t>charData</a:t>
            </a:r>
            <a:r>
              <a:rPr lang="en-IN" sz="3600" dirty="0"/>
              <a:t>, use </a:t>
            </a:r>
            <a:r>
              <a:rPr lang="en-IN" sz="3600" dirty="0" err="1"/>
              <a:t>fetchedData</a:t>
            </a:r>
            <a:r>
              <a:rPr lang="en-IN" sz="3600" dirty="0"/>
              <a:t>.</a:t>
            </a:r>
          </a:p>
        </p:txBody>
      </p:sp>
      <p:pic>
        <p:nvPicPr>
          <p:cNvPr id="5" name="Content Placeholder 4">
            <a:extLst>
              <a:ext uri="{FF2B5EF4-FFF2-40B4-BE49-F238E27FC236}">
                <a16:creationId xmlns:a16="http://schemas.microsoft.com/office/drawing/2014/main" id="{28ADD13D-307A-4DC6-BF97-941A395F81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6044" y="2076975"/>
            <a:ext cx="7399912" cy="4415900"/>
          </a:xfrm>
        </p:spPr>
      </p:pic>
    </p:spTree>
    <p:extLst>
      <p:ext uri="{BB962C8B-B14F-4D97-AF65-F5344CB8AC3E}">
        <p14:creationId xmlns:p14="http://schemas.microsoft.com/office/powerpoint/2010/main" val="112572437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8CDBC-4514-4909-B857-6C16C00E5BD6}"/>
              </a:ext>
            </a:extLst>
          </p:cNvPr>
          <p:cNvSpPr>
            <a:spLocks noGrp="1"/>
          </p:cNvSpPr>
          <p:nvPr>
            <p:ph type="title"/>
          </p:nvPr>
        </p:nvSpPr>
        <p:spPr/>
        <p:txBody>
          <a:bodyPr>
            <a:normAutofit/>
          </a:bodyPr>
          <a:lstStyle/>
          <a:p>
            <a:r>
              <a:rPr lang="en-IN" sz="3600" dirty="0"/>
              <a:t>Remove </a:t>
            </a:r>
            <a:r>
              <a:rPr lang="en-IN" sz="3600" dirty="0" err="1"/>
              <a:t>setIsLoading</a:t>
            </a:r>
            <a:r>
              <a:rPr lang="en-IN" sz="3600" dirty="0"/>
              <a:t> and </a:t>
            </a:r>
            <a:r>
              <a:rPr lang="en-IN" sz="3600" dirty="0" err="1"/>
              <a:t>setLoadedChars</a:t>
            </a:r>
            <a:r>
              <a:rPr lang="en-IN" sz="3600" dirty="0"/>
              <a:t> because now we can map </a:t>
            </a:r>
            <a:r>
              <a:rPr lang="en-IN" sz="3600" dirty="0" err="1"/>
              <a:t>selectedCharacters</a:t>
            </a:r>
            <a:r>
              <a:rPr lang="en-IN" sz="3600" dirty="0"/>
              <a:t> directly.</a:t>
            </a:r>
          </a:p>
        </p:txBody>
      </p:sp>
      <p:pic>
        <p:nvPicPr>
          <p:cNvPr id="5" name="Content Placeholder 4">
            <a:extLst>
              <a:ext uri="{FF2B5EF4-FFF2-40B4-BE49-F238E27FC236}">
                <a16:creationId xmlns:a16="http://schemas.microsoft.com/office/drawing/2014/main" id="{74E7AC2C-D774-4DB5-BF9B-6976FB5A29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5836" y="2322092"/>
            <a:ext cx="6700328" cy="3818064"/>
          </a:xfrm>
        </p:spPr>
      </p:pic>
    </p:spTree>
    <p:extLst>
      <p:ext uri="{BB962C8B-B14F-4D97-AF65-F5344CB8AC3E}">
        <p14:creationId xmlns:p14="http://schemas.microsoft.com/office/powerpoint/2010/main" val="13960293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BA4BD-3916-49AE-B602-1FB36153077C}"/>
              </a:ext>
            </a:extLst>
          </p:cNvPr>
          <p:cNvSpPr>
            <a:spLocks noGrp="1"/>
          </p:cNvSpPr>
          <p:nvPr>
            <p:ph type="title"/>
          </p:nvPr>
        </p:nvSpPr>
        <p:spPr/>
        <p:txBody>
          <a:bodyPr>
            <a:normAutofit fontScale="90000"/>
          </a:bodyPr>
          <a:lstStyle/>
          <a:p>
            <a:r>
              <a:rPr lang="en-IN" sz="3600" dirty="0"/>
              <a:t>But then you can map the adjusted characters to the selected characters itself. So, </a:t>
            </a:r>
            <a:r>
              <a:rPr lang="en-IN" sz="3600" dirty="0" err="1"/>
              <a:t>selectedCharacters</a:t>
            </a:r>
            <a:r>
              <a:rPr lang="en-IN" sz="3600" dirty="0"/>
              <a:t> will now be an array of objects where each character has a name and an ID.</a:t>
            </a:r>
          </a:p>
        </p:txBody>
      </p:sp>
      <p:pic>
        <p:nvPicPr>
          <p:cNvPr id="5" name="Content Placeholder 4">
            <a:extLst>
              <a:ext uri="{FF2B5EF4-FFF2-40B4-BE49-F238E27FC236}">
                <a16:creationId xmlns:a16="http://schemas.microsoft.com/office/drawing/2014/main" id="{6D52469A-0A00-4DCD-9DF5-5102B82753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65917" y="1831751"/>
            <a:ext cx="6860165" cy="4661124"/>
          </a:xfrm>
        </p:spPr>
      </p:pic>
    </p:spTree>
    <p:extLst>
      <p:ext uri="{BB962C8B-B14F-4D97-AF65-F5344CB8AC3E}">
        <p14:creationId xmlns:p14="http://schemas.microsoft.com/office/powerpoint/2010/main" val="223170320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4D58A-2218-4401-8E10-771B180C24A1}"/>
              </a:ext>
            </a:extLst>
          </p:cNvPr>
          <p:cNvSpPr>
            <a:spLocks noGrp="1"/>
          </p:cNvSpPr>
          <p:nvPr>
            <p:ph type="title"/>
          </p:nvPr>
        </p:nvSpPr>
        <p:spPr>
          <a:xfrm>
            <a:off x="838200" y="315248"/>
            <a:ext cx="10515600" cy="1325563"/>
          </a:xfrm>
        </p:spPr>
        <p:txBody>
          <a:bodyPr>
            <a:noAutofit/>
          </a:bodyPr>
          <a:lstStyle/>
          <a:p>
            <a:r>
              <a:rPr lang="en-IN" sz="3200" dirty="0"/>
              <a:t>And now everywhere where we are using </a:t>
            </a:r>
            <a:r>
              <a:rPr lang="en-IN" sz="3200" dirty="0" err="1"/>
              <a:t>loadedChars</a:t>
            </a:r>
            <a:r>
              <a:rPr lang="en-IN" sz="3200" dirty="0"/>
              <a:t>, we need to use </a:t>
            </a:r>
            <a:r>
              <a:rPr lang="en-IN" sz="3200" dirty="0" err="1"/>
              <a:t>selectedCharacters</a:t>
            </a:r>
            <a:r>
              <a:rPr lang="en-IN" sz="3200" dirty="0"/>
              <a:t> because that is now our property that gets the adjusted data that is returned by our custom hook.</a:t>
            </a:r>
          </a:p>
        </p:txBody>
      </p:sp>
      <p:pic>
        <p:nvPicPr>
          <p:cNvPr id="5" name="Content Placeholder 4">
            <a:extLst>
              <a:ext uri="{FF2B5EF4-FFF2-40B4-BE49-F238E27FC236}">
                <a16:creationId xmlns:a16="http://schemas.microsoft.com/office/drawing/2014/main" id="{0CED261F-32C1-4D3C-94CD-64A070A6FE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46618" y="1857305"/>
            <a:ext cx="4067196" cy="4635570"/>
          </a:xfrm>
        </p:spPr>
      </p:pic>
      <p:pic>
        <p:nvPicPr>
          <p:cNvPr id="7" name="Picture 6">
            <a:extLst>
              <a:ext uri="{FF2B5EF4-FFF2-40B4-BE49-F238E27FC236}">
                <a16:creationId xmlns:a16="http://schemas.microsoft.com/office/drawing/2014/main" id="{2A1C547F-787D-43A4-9D21-402FE08D5C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5673" y="1858193"/>
            <a:ext cx="3267670" cy="4634682"/>
          </a:xfrm>
          <a:prstGeom prst="rect">
            <a:avLst/>
          </a:prstGeom>
        </p:spPr>
      </p:pic>
    </p:spTree>
    <p:extLst>
      <p:ext uri="{BB962C8B-B14F-4D97-AF65-F5344CB8AC3E}">
        <p14:creationId xmlns:p14="http://schemas.microsoft.com/office/powerpoint/2010/main" val="414141213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3C3B6-DC68-46DD-A67F-BD3A548BCA1B}"/>
              </a:ext>
            </a:extLst>
          </p:cNvPr>
          <p:cNvSpPr>
            <a:spLocks noGrp="1"/>
          </p:cNvSpPr>
          <p:nvPr>
            <p:ph type="title"/>
          </p:nvPr>
        </p:nvSpPr>
        <p:spPr/>
        <p:txBody>
          <a:bodyPr>
            <a:normAutofit/>
          </a:bodyPr>
          <a:lstStyle/>
          <a:p>
            <a:r>
              <a:rPr lang="en-IN" sz="3600" dirty="0"/>
              <a:t>But we are still getting an error here.</a:t>
            </a:r>
          </a:p>
        </p:txBody>
      </p:sp>
      <p:pic>
        <p:nvPicPr>
          <p:cNvPr id="5" name="Content Placeholder 4">
            <a:extLst>
              <a:ext uri="{FF2B5EF4-FFF2-40B4-BE49-F238E27FC236}">
                <a16:creationId xmlns:a16="http://schemas.microsoft.com/office/drawing/2014/main" id="{C3B21422-4D8E-4B6F-8B98-DD57E028F2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9144" y="1900738"/>
            <a:ext cx="8413712" cy="4592137"/>
          </a:xfrm>
        </p:spPr>
      </p:pic>
    </p:spTree>
    <p:extLst>
      <p:ext uri="{BB962C8B-B14F-4D97-AF65-F5344CB8AC3E}">
        <p14:creationId xmlns:p14="http://schemas.microsoft.com/office/powerpoint/2010/main" val="23603452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E60B5-84A5-4E00-ADB7-6ED6A67C7C4B}"/>
              </a:ext>
            </a:extLst>
          </p:cNvPr>
          <p:cNvSpPr>
            <a:spLocks noGrp="1"/>
          </p:cNvSpPr>
          <p:nvPr>
            <p:ph type="title"/>
          </p:nvPr>
        </p:nvSpPr>
        <p:spPr/>
        <p:txBody>
          <a:bodyPr>
            <a:normAutofit fontScale="90000"/>
          </a:bodyPr>
          <a:lstStyle/>
          <a:p>
            <a:r>
              <a:rPr lang="en-IN" sz="3600" dirty="0"/>
              <a:t>The problem is that our own hook initializes the data with null as a value and that is the first value that it returns.</a:t>
            </a:r>
          </a:p>
        </p:txBody>
      </p:sp>
      <p:pic>
        <p:nvPicPr>
          <p:cNvPr id="5" name="Content Placeholder 4">
            <a:extLst>
              <a:ext uri="{FF2B5EF4-FFF2-40B4-BE49-F238E27FC236}">
                <a16:creationId xmlns:a16="http://schemas.microsoft.com/office/drawing/2014/main" id="{E4C74275-9C54-46E2-B17F-9A38679BCD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7266" y="2209081"/>
            <a:ext cx="8717468" cy="4020557"/>
          </a:xfrm>
        </p:spPr>
      </p:pic>
    </p:spTree>
    <p:extLst>
      <p:ext uri="{BB962C8B-B14F-4D97-AF65-F5344CB8AC3E}">
        <p14:creationId xmlns:p14="http://schemas.microsoft.com/office/powerpoint/2010/main" val="122234971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5C43B-7A99-473A-9B12-657B215E34A8}"/>
              </a:ext>
            </a:extLst>
          </p:cNvPr>
          <p:cNvSpPr>
            <a:spLocks noGrp="1"/>
          </p:cNvSpPr>
          <p:nvPr>
            <p:ph type="title"/>
          </p:nvPr>
        </p:nvSpPr>
        <p:spPr/>
        <p:txBody>
          <a:bodyPr>
            <a:noAutofit/>
          </a:bodyPr>
          <a:lstStyle/>
          <a:p>
            <a:r>
              <a:rPr lang="en-IN" sz="3200" dirty="0"/>
              <a:t>We can check if </a:t>
            </a:r>
            <a:r>
              <a:rPr lang="en-IN" sz="3200" dirty="0" err="1"/>
              <a:t>fetchedData</a:t>
            </a:r>
            <a:r>
              <a:rPr lang="en-IN" sz="3200" dirty="0"/>
              <a:t> is true and then execute the code otherwise set it to an empty array. That is all we need to do here.</a:t>
            </a:r>
          </a:p>
        </p:txBody>
      </p:sp>
      <p:pic>
        <p:nvPicPr>
          <p:cNvPr id="5" name="Content Placeholder 4">
            <a:extLst>
              <a:ext uri="{FF2B5EF4-FFF2-40B4-BE49-F238E27FC236}">
                <a16:creationId xmlns:a16="http://schemas.microsoft.com/office/drawing/2014/main" id="{62EBF1FB-26D0-423B-8AAD-9915FFD7DF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6325" y="1972186"/>
            <a:ext cx="8659349" cy="4520689"/>
          </a:xfrm>
        </p:spPr>
      </p:pic>
    </p:spTree>
    <p:extLst>
      <p:ext uri="{BB962C8B-B14F-4D97-AF65-F5344CB8AC3E}">
        <p14:creationId xmlns:p14="http://schemas.microsoft.com/office/powerpoint/2010/main" val="291313151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0B4CC-B2A9-490D-8EDF-0A93F7161468}"/>
              </a:ext>
            </a:extLst>
          </p:cNvPr>
          <p:cNvSpPr>
            <a:spLocks noGrp="1"/>
          </p:cNvSpPr>
          <p:nvPr>
            <p:ph type="title"/>
          </p:nvPr>
        </p:nvSpPr>
        <p:spPr/>
        <p:txBody>
          <a:bodyPr>
            <a:noAutofit/>
          </a:bodyPr>
          <a:lstStyle/>
          <a:p>
            <a:r>
              <a:rPr lang="en-IN" sz="2800" dirty="0"/>
              <a:t>The application would work perfectly fine. It would send an http request from http.js for the first time but when you change the character, it won’t send another request. Hence, no redundant requests are being sent from http.js.</a:t>
            </a:r>
          </a:p>
        </p:txBody>
      </p:sp>
      <p:pic>
        <p:nvPicPr>
          <p:cNvPr id="5" name="Content Placeholder 4">
            <a:extLst>
              <a:ext uri="{FF2B5EF4-FFF2-40B4-BE49-F238E27FC236}">
                <a16:creationId xmlns:a16="http://schemas.microsoft.com/office/drawing/2014/main" id="{893D7E02-E222-4398-BC0A-395B870602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1289" y="2019588"/>
            <a:ext cx="9729421" cy="4667250"/>
          </a:xfrm>
        </p:spPr>
      </p:pic>
    </p:spTree>
    <p:extLst>
      <p:ext uri="{BB962C8B-B14F-4D97-AF65-F5344CB8AC3E}">
        <p14:creationId xmlns:p14="http://schemas.microsoft.com/office/powerpoint/2010/main" val="418294454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B099A-A4A8-4CBF-8369-E50BCA4D9CC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D5E9E1C-BFD8-4DD5-9760-FCFC89AF3950}"/>
              </a:ext>
            </a:extLst>
          </p:cNvPr>
          <p:cNvSpPr>
            <a:spLocks noGrp="1"/>
          </p:cNvSpPr>
          <p:nvPr>
            <p:ph idx="1"/>
          </p:nvPr>
        </p:nvSpPr>
        <p:spPr/>
        <p:txBody>
          <a:bodyPr/>
          <a:lstStyle/>
          <a:p>
            <a:r>
              <a:rPr lang="en-IN" dirty="0"/>
              <a:t>So now we can reuse our custom hook logic in the Character.js file as well.</a:t>
            </a:r>
          </a:p>
        </p:txBody>
      </p:sp>
    </p:spTree>
    <p:extLst>
      <p:ext uri="{BB962C8B-B14F-4D97-AF65-F5344CB8AC3E}">
        <p14:creationId xmlns:p14="http://schemas.microsoft.com/office/powerpoint/2010/main" val="1307076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57769-CEAE-4851-9973-71BF55787AB9}"/>
              </a:ext>
            </a:extLst>
          </p:cNvPr>
          <p:cNvSpPr>
            <a:spLocks noGrp="1"/>
          </p:cNvSpPr>
          <p:nvPr>
            <p:ph type="title"/>
          </p:nvPr>
        </p:nvSpPr>
        <p:spPr/>
        <p:txBody>
          <a:bodyPr>
            <a:normAutofit/>
          </a:bodyPr>
          <a:lstStyle/>
          <a:p>
            <a:r>
              <a:rPr lang="en-IN" sz="3600" dirty="0"/>
              <a:t>We can create this as a functional component now.</a:t>
            </a:r>
          </a:p>
        </p:txBody>
      </p:sp>
      <p:pic>
        <p:nvPicPr>
          <p:cNvPr id="5" name="Content Placeholder 4">
            <a:extLst>
              <a:ext uri="{FF2B5EF4-FFF2-40B4-BE49-F238E27FC236}">
                <a16:creationId xmlns:a16="http://schemas.microsoft.com/office/drawing/2014/main" id="{5F88C51B-B39B-492C-9398-EA6940EA43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00778" y="1654464"/>
            <a:ext cx="7590444" cy="4838411"/>
          </a:xfrm>
        </p:spPr>
      </p:pic>
    </p:spTree>
    <p:extLst>
      <p:ext uri="{BB962C8B-B14F-4D97-AF65-F5344CB8AC3E}">
        <p14:creationId xmlns:p14="http://schemas.microsoft.com/office/powerpoint/2010/main" val="19848444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74106-6288-4968-BA80-B0478700C56E}"/>
              </a:ext>
            </a:extLst>
          </p:cNvPr>
          <p:cNvSpPr>
            <a:spLocks noGrp="1"/>
          </p:cNvSpPr>
          <p:nvPr>
            <p:ph type="title"/>
          </p:nvPr>
        </p:nvSpPr>
        <p:spPr/>
        <p:txBody>
          <a:bodyPr>
            <a:normAutofit/>
          </a:bodyPr>
          <a:lstStyle/>
          <a:p>
            <a:r>
              <a:rPr lang="en-IN" sz="3600" dirty="0"/>
              <a:t>Go to Character.js and first of all get rid of the highlighted code.</a:t>
            </a:r>
          </a:p>
        </p:txBody>
      </p:sp>
      <p:pic>
        <p:nvPicPr>
          <p:cNvPr id="5" name="Content Placeholder 4">
            <a:extLst>
              <a:ext uri="{FF2B5EF4-FFF2-40B4-BE49-F238E27FC236}">
                <a16:creationId xmlns:a16="http://schemas.microsoft.com/office/drawing/2014/main" id="{48552DBA-13AA-4D75-985F-9643C44D80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76514" y="1825625"/>
            <a:ext cx="7838972" cy="4667250"/>
          </a:xfrm>
        </p:spPr>
      </p:pic>
    </p:spTree>
    <p:extLst>
      <p:ext uri="{BB962C8B-B14F-4D97-AF65-F5344CB8AC3E}">
        <p14:creationId xmlns:p14="http://schemas.microsoft.com/office/powerpoint/2010/main" val="24230081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8015C-34DE-437B-B853-80FFF614953D}"/>
              </a:ext>
            </a:extLst>
          </p:cNvPr>
          <p:cNvSpPr>
            <a:spLocks noGrp="1"/>
          </p:cNvSpPr>
          <p:nvPr>
            <p:ph type="title"/>
          </p:nvPr>
        </p:nvSpPr>
        <p:spPr/>
        <p:txBody>
          <a:bodyPr>
            <a:noAutofit/>
          </a:bodyPr>
          <a:lstStyle/>
          <a:p>
            <a:r>
              <a:rPr lang="en-IN" sz="3200" dirty="0"/>
              <a:t>Import </a:t>
            </a:r>
            <a:r>
              <a:rPr lang="en-IN" sz="3200" dirty="0" err="1"/>
              <a:t>useHttp</a:t>
            </a:r>
            <a:r>
              <a:rPr lang="en-IN" sz="3200" dirty="0"/>
              <a:t> and start using it. For the first argument URL, pass this URL which also has </a:t>
            </a:r>
            <a:r>
              <a:rPr lang="en-IN" sz="3200" dirty="0" err="1"/>
              <a:t>props.selectedChar</a:t>
            </a:r>
            <a:r>
              <a:rPr lang="en-IN" sz="3200" dirty="0"/>
              <a:t>.</a:t>
            </a:r>
          </a:p>
        </p:txBody>
      </p:sp>
      <p:pic>
        <p:nvPicPr>
          <p:cNvPr id="5" name="Content Placeholder 4">
            <a:extLst>
              <a:ext uri="{FF2B5EF4-FFF2-40B4-BE49-F238E27FC236}">
                <a16:creationId xmlns:a16="http://schemas.microsoft.com/office/drawing/2014/main" id="{094C37BC-A2E0-4C77-9B14-A2FDD67AB9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05600" y="1825625"/>
            <a:ext cx="7580800" cy="4667250"/>
          </a:xfrm>
        </p:spPr>
      </p:pic>
    </p:spTree>
    <p:extLst>
      <p:ext uri="{BB962C8B-B14F-4D97-AF65-F5344CB8AC3E}">
        <p14:creationId xmlns:p14="http://schemas.microsoft.com/office/powerpoint/2010/main" val="7725662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AD729-248D-47E1-9CE7-504A80E6AA55}"/>
              </a:ext>
            </a:extLst>
          </p:cNvPr>
          <p:cNvSpPr>
            <a:spLocks noGrp="1"/>
          </p:cNvSpPr>
          <p:nvPr>
            <p:ph type="title"/>
          </p:nvPr>
        </p:nvSpPr>
        <p:spPr/>
        <p:txBody>
          <a:bodyPr>
            <a:noAutofit/>
          </a:bodyPr>
          <a:lstStyle/>
          <a:p>
            <a:r>
              <a:rPr lang="en-IN" sz="3200" dirty="0"/>
              <a:t>For the second argument, we are going to pass the array of dependencies which would be this that we were already using in </a:t>
            </a:r>
            <a:r>
              <a:rPr lang="en-IN" sz="3200" dirty="0" err="1"/>
              <a:t>useEffect</a:t>
            </a:r>
            <a:r>
              <a:rPr lang="en-IN" sz="3200" dirty="0"/>
              <a:t>.</a:t>
            </a:r>
          </a:p>
        </p:txBody>
      </p:sp>
      <p:pic>
        <p:nvPicPr>
          <p:cNvPr id="5" name="Content Placeholder 4">
            <a:extLst>
              <a:ext uri="{FF2B5EF4-FFF2-40B4-BE49-F238E27FC236}">
                <a16:creationId xmlns:a16="http://schemas.microsoft.com/office/drawing/2014/main" id="{AD40E4AC-2C5F-4DA3-9449-F7BE8166CD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69959" y="1825625"/>
            <a:ext cx="5652082" cy="4667250"/>
          </a:xfrm>
        </p:spPr>
      </p:pic>
    </p:spTree>
    <p:extLst>
      <p:ext uri="{BB962C8B-B14F-4D97-AF65-F5344CB8AC3E}">
        <p14:creationId xmlns:p14="http://schemas.microsoft.com/office/powerpoint/2010/main" val="39769112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DE394-674E-4346-87FA-1D470081A2D2}"/>
              </a:ext>
            </a:extLst>
          </p:cNvPr>
          <p:cNvSpPr>
            <a:spLocks noGrp="1"/>
          </p:cNvSpPr>
          <p:nvPr>
            <p:ph type="title"/>
          </p:nvPr>
        </p:nvSpPr>
        <p:spPr/>
        <p:txBody>
          <a:bodyPr>
            <a:normAutofit/>
          </a:bodyPr>
          <a:lstStyle/>
          <a:p>
            <a:r>
              <a:rPr lang="en-IN" sz="3600" dirty="0"/>
              <a:t>So, pass that as the second argument.</a:t>
            </a:r>
          </a:p>
        </p:txBody>
      </p:sp>
      <p:pic>
        <p:nvPicPr>
          <p:cNvPr id="5" name="Content Placeholder 4">
            <a:extLst>
              <a:ext uri="{FF2B5EF4-FFF2-40B4-BE49-F238E27FC236}">
                <a16:creationId xmlns:a16="http://schemas.microsoft.com/office/drawing/2014/main" id="{D6491F60-E0AF-44E9-9155-8FF6C3119B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5592" y="2215106"/>
            <a:ext cx="9060816" cy="3839329"/>
          </a:xfrm>
        </p:spPr>
      </p:pic>
    </p:spTree>
    <p:extLst>
      <p:ext uri="{BB962C8B-B14F-4D97-AF65-F5344CB8AC3E}">
        <p14:creationId xmlns:p14="http://schemas.microsoft.com/office/powerpoint/2010/main" val="275990839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438C3-E8A8-475D-A244-3F1B32B02666}"/>
              </a:ext>
            </a:extLst>
          </p:cNvPr>
          <p:cNvSpPr>
            <a:spLocks noGrp="1"/>
          </p:cNvSpPr>
          <p:nvPr>
            <p:ph type="title"/>
          </p:nvPr>
        </p:nvSpPr>
        <p:spPr/>
        <p:txBody>
          <a:bodyPr>
            <a:normAutofit fontScale="90000"/>
          </a:bodyPr>
          <a:lstStyle/>
          <a:p>
            <a:r>
              <a:rPr lang="en-IN" sz="3600" dirty="0"/>
              <a:t>Since we are getting something back, we need to do this just like we did before. And then just like we did some transformation of the data in </a:t>
            </a:r>
            <a:r>
              <a:rPr lang="en-IN" sz="3600" dirty="0" err="1"/>
              <a:t>CharPicker</a:t>
            </a:r>
            <a:r>
              <a:rPr lang="en-IN" sz="3600" dirty="0"/>
              <a:t>, we will do that here.</a:t>
            </a:r>
          </a:p>
        </p:txBody>
      </p:sp>
      <p:pic>
        <p:nvPicPr>
          <p:cNvPr id="5" name="Content Placeholder 4">
            <a:extLst>
              <a:ext uri="{FF2B5EF4-FFF2-40B4-BE49-F238E27FC236}">
                <a16:creationId xmlns:a16="http://schemas.microsoft.com/office/drawing/2014/main" id="{D032DA36-057C-48BD-B374-9414589BA9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5280" y="2280115"/>
            <a:ext cx="9021439" cy="3691194"/>
          </a:xfrm>
        </p:spPr>
      </p:pic>
    </p:spTree>
    <p:extLst>
      <p:ext uri="{BB962C8B-B14F-4D97-AF65-F5344CB8AC3E}">
        <p14:creationId xmlns:p14="http://schemas.microsoft.com/office/powerpoint/2010/main" val="383029124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8BA33-D0D5-4F7B-A676-8ECE4BE8823B}"/>
              </a:ext>
            </a:extLst>
          </p:cNvPr>
          <p:cNvSpPr>
            <a:spLocks noGrp="1"/>
          </p:cNvSpPr>
          <p:nvPr>
            <p:ph type="title"/>
          </p:nvPr>
        </p:nvSpPr>
        <p:spPr/>
        <p:txBody>
          <a:bodyPr>
            <a:normAutofit/>
          </a:bodyPr>
          <a:lstStyle/>
          <a:p>
            <a:r>
              <a:rPr lang="en-IN" sz="3600" dirty="0"/>
              <a:t>Cut the highlighted code.</a:t>
            </a:r>
          </a:p>
        </p:txBody>
      </p:sp>
      <p:pic>
        <p:nvPicPr>
          <p:cNvPr id="5" name="Content Placeholder 4">
            <a:extLst>
              <a:ext uri="{FF2B5EF4-FFF2-40B4-BE49-F238E27FC236}">
                <a16:creationId xmlns:a16="http://schemas.microsoft.com/office/drawing/2014/main" id="{8BA28C2B-2C0B-4E55-BC0B-AA2E73E544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02323" y="1843580"/>
            <a:ext cx="6387354" cy="4751184"/>
          </a:xfrm>
        </p:spPr>
      </p:pic>
    </p:spTree>
    <p:extLst>
      <p:ext uri="{BB962C8B-B14F-4D97-AF65-F5344CB8AC3E}">
        <p14:creationId xmlns:p14="http://schemas.microsoft.com/office/powerpoint/2010/main" val="365867003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8E41C-2633-4D98-92C1-F967C2817472}"/>
              </a:ext>
            </a:extLst>
          </p:cNvPr>
          <p:cNvSpPr>
            <a:spLocks noGrp="1"/>
          </p:cNvSpPr>
          <p:nvPr>
            <p:ph type="title"/>
          </p:nvPr>
        </p:nvSpPr>
        <p:spPr/>
        <p:txBody>
          <a:bodyPr>
            <a:normAutofit/>
          </a:bodyPr>
          <a:lstStyle/>
          <a:p>
            <a:r>
              <a:rPr lang="en-IN" sz="3600" dirty="0"/>
              <a:t>Paste it here.</a:t>
            </a:r>
          </a:p>
        </p:txBody>
      </p:sp>
      <p:pic>
        <p:nvPicPr>
          <p:cNvPr id="5" name="Content Placeholder 4">
            <a:extLst>
              <a:ext uri="{FF2B5EF4-FFF2-40B4-BE49-F238E27FC236}">
                <a16:creationId xmlns:a16="http://schemas.microsoft.com/office/drawing/2014/main" id="{AD6B19DE-D037-446E-9240-E3ECB95006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39398" y="1825625"/>
            <a:ext cx="5313204" cy="4667250"/>
          </a:xfrm>
        </p:spPr>
      </p:pic>
    </p:spTree>
    <p:extLst>
      <p:ext uri="{BB962C8B-B14F-4D97-AF65-F5344CB8AC3E}">
        <p14:creationId xmlns:p14="http://schemas.microsoft.com/office/powerpoint/2010/main" val="119173211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CB09D-39B2-45CC-AB79-788FD98BE59B}"/>
              </a:ext>
            </a:extLst>
          </p:cNvPr>
          <p:cNvSpPr>
            <a:spLocks noGrp="1"/>
          </p:cNvSpPr>
          <p:nvPr>
            <p:ph type="title"/>
          </p:nvPr>
        </p:nvSpPr>
        <p:spPr/>
        <p:txBody>
          <a:bodyPr>
            <a:normAutofit/>
          </a:bodyPr>
          <a:lstStyle/>
          <a:p>
            <a:r>
              <a:rPr lang="en-IN" sz="3600" dirty="0"/>
              <a:t>Get rid of the entire </a:t>
            </a:r>
            <a:r>
              <a:rPr lang="en-IN" sz="3600" dirty="0" err="1"/>
              <a:t>fetchData</a:t>
            </a:r>
            <a:r>
              <a:rPr lang="en-IN" sz="3600" dirty="0"/>
              <a:t> code.</a:t>
            </a:r>
          </a:p>
        </p:txBody>
      </p:sp>
      <p:pic>
        <p:nvPicPr>
          <p:cNvPr id="5" name="Content Placeholder 4">
            <a:extLst>
              <a:ext uri="{FF2B5EF4-FFF2-40B4-BE49-F238E27FC236}">
                <a16:creationId xmlns:a16="http://schemas.microsoft.com/office/drawing/2014/main" id="{B24AFB21-2211-4CC9-BC03-95D483D566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21638" y="1922606"/>
            <a:ext cx="5348723" cy="4782993"/>
          </a:xfrm>
        </p:spPr>
      </p:pic>
    </p:spTree>
    <p:extLst>
      <p:ext uri="{BB962C8B-B14F-4D97-AF65-F5344CB8AC3E}">
        <p14:creationId xmlns:p14="http://schemas.microsoft.com/office/powerpoint/2010/main" val="292756927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7F607-7E44-4B59-94A8-4057ECD45BB5}"/>
              </a:ext>
            </a:extLst>
          </p:cNvPr>
          <p:cNvSpPr>
            <a:spLocks noGrp="1"/>
          </p:cNvSpPr>
          <p:nvPr>
            <p:ph type="title"/>
          </p:nvPr>
        </p:nvSpPr>
        <p:spPr/>
        <p:txBody>
          <a:bodyPr>
            <a:normAutofit/>
          </a:bodyPr>
          <a:lstStyle/>
          <a:p>
            <a:r>
              <a:rPr lang="en-IN" sz="3200" dirty="0"/>
              <a:t>Get ride of this commented out code along with the </a:t>
            </a:r>
            <a:r>
              <a:rPr lang="en-IN" sz="3200" dirty="0" err="1"/>
              <a:t>useEffect</a:t>
            </a:r>
            <a:r>
              <a:rPr lang="en-IN" sz="3200" dirty="0"/>
              <a:t> hook where we are cleaning up.</a:t>
            </a:r>
          </a:p>
        </p:txBody>
      </p:sp>
      <p:pic>
        <p:nvPicPr>
          <p:cNvPr id="5" name="Content Placeholder 4">
            <a:extLst>
              <a:ext uri="{FF2B5EF4-FFF2-40B4-BE49-F238E27FC236}">
                <a16:creationId xmlns:a16="http://schemas.microsoft.com/office/drawing/2014/main" id="{4921E999-108D-4B87-8AB1-1BFB2AE25F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1281" y="1867188"/>
            <a:ext cx="6769438" cy="4866120"/>
          </a:xfrm>
        </p:spPr>
      </p:pic>
    </p:spTree>
    <p:extLst>
      <p:ext uri="{BB962C8B-B14F-4D97-AF65-F5344CB8AC3E}">
        <p14:creationId xmlns:p14="http://schemas.microsoft.com/office/powerpoint/2010/main" val="278652477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F96E3-F942-44CA-A067-C866B33DAE7A}"/>
              </a:ext>
            </a:extLst>
          </p:cNvPr>
          <p:cNvSpPr>
            <a:spLocks noGrp="1"/>
          </p:cNvSpPr>
          <p:nvPr>
            <p:ph type="title"/>
          </p:nvPr>
        </p:nvSpPr>
        <p:spPr/>
        <p:txBody>
          <a:bodyPr>
            <a:noAutofit/>
          </a:bodyPr>
          <a:lstStyle/>
          <a:p>
            <a:r>
              <a:rPr lang="en-IN" sz="3200" dirty="0"/>
              <a:t>Set </a:t>
            </a:r>
            <a:r>
              <a:rPr lang="en-IN" sz="3200" dirty="0" err="1"/>
              <a:t>loadedCharacter</a:t>
            </a:r>
            <a:r>
              <a:rPr lang="en-IN" sz="3200" dirty="0"/>
              <a:t> to be null and say if we have </a:t>
            </a:r>
            <a:r>
              <a:rPr lang="en-IN" sz="3200" dirty="0" err="1"/>
              <a:t>fetchedData</a:t>
            </a:r>
            <a:r>
              <a:rPr lang="en-IN" sz="3200" dirty="0"/>
              <a:t> then set it to </a:t>
            </a:r>
            <a:r>
              <a:rPr lang="en-IN" sz="3200" dirty="0" err="1"/>
              <a:t>loadedCharacter</a:t>
            </a:r>
            <a:r>
              <a:rPr lang="en-IN" sz="3200" dirty="0"/>
              <a:t>. Remove the </a:t>
            </a:r>
            <a:r>
              <a:rPr lang="en-IN" sz="3200" dirty="0" err="1"/>
              <a:t>const</a:t>
            </a:r>
            <a:r>
              <a:rPr lang="en-IN" sz="3200" dirty="0"/>
              <a:t> from there.</a:t>
            </a:r>
          </a:p>
        </p:txBody>
      </p:sp>
      <p:pic>
        <p:nvPicPr>
          <p:cNvPr id="5" name="Content Placeholder 4">
            <a:extLst>
              <a:ext uri="{FF2B5EF4-FFF2-40B4-BE49-F238E27FC236}">
                <a16:creationId xmlns:a16="http://schemas.microsoft.com/office/drawing/2014/main" id="{8C6E9045-99AA-4277-A5F7-1AD1C46177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79907" y="1825625"/>
            <a:ext cx="5232186" cy="4667250"/>
          </a:xfrm>
        </p:spPr>
      </p:pic>
    </p:spTree>
    <p:extLst>
      <p:ext uri="{BB962C8B-B14F-4D97-AF65-F5344CB8AC3E}">
        <p14:creationId xmlns:p14="http://schemas.microsoft.com/office/powerpoint/2010/main" val="2174885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DB5C7-5A98-488A-A96F-B5CE72342CA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57CECE4-71D9-4EE9-B478-857090BD5424}"/>
              </a:ext>
            </a:extLst>
          </p:cNvPr>
          <p:cNvSpPr>
            <a:spLocks noGrp="1"/>
          </p:cNvSpPr>
          <p:nvPr>
            <p:ph idx="1"/>
          </p:nvPr>
        </p:nvSpPr>
        <p:spPr/>
        <p:txBody>
          <a:bodyPr/>
          <a:lstStyle/>
          <a:p>
            <a:r>
              <a:rPr lang="en-IN" dirty="0"/>
              <a:t>Then just to have our function body which in the needs to return some </a:t>
            </a:r>
            <a:r>
              <a:rPr lang="en-IN" dirty="0" err="1"/>
              <a:t>jsx</a:t>
            </a:r>
            <a:r>
              <a:rPr lang="en-IN" dirty="0"/>
              <a:t>.</a:t>
            </a:r>
          </a:p>
          <a:p>
            <a:r>
              <a:rPr lang="en-IN" dirty="0"/>
              <a:t>That is what a function needs to do to qualify as a functional component in react.</a:t>
            </a:r>
          </a:p>
        </p:txBody>
      </p:sp>
    </p:spTree>
    <p:extLst>
      <p:ext uri="{BB962C8B-B14F-4D97-AF65-F5344CB8AC3E}">
        <p14:creationId xmlns:p14="http://schemas.microsoft.com/office/powerpoint/2010/main" val="114507994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B312-8C6A-4DC2-9457-849F562111C0}"/>
              </a:ext>
            </a:extLst>
          </p:cNvPr>
          <p:cNvSpPr>
            <a:spLocks noGrp="1"/>
          </p:cNvSpPr>
          <p:nvPr>
            <p:ph type="title"/>
          </p:nvPr>
        </p:nvSpPr>
        <p:spPr/>
        <p:txBody>
          <a:bodyPr>
            <a:normAutofit/>
          </a:bodyPr>
          <a:lstStyle/>
          <a:p>
            <a:r>
              <a:rPr lang="en-IN" sz="3600" dirty="0"/>
              <a:t>Replace all the instances of </a:t>
            </a:r>
            <a:r>
              <a:rPr lang="en-IN" sz="3600" dirty="0" err="1"/>
              <a:t>charData</a:t>
            </a:r>
            <a:r>
              <a:rPr lang="en-IN" sz="3600" dirty="0"/>
              <a:t> with </a:t>
            </a:r>
            <a:r>
              <a:rPr lang="en-IN" sz="3600" dirty="0" err="1"/>
              <a:t>fetchedData</a:t>
            </a:r>
            <a:r>
              <a:rPr lang="en-IN" sz="3600" dirty="0"/>
              <a:t>.</a:t>
            </a:r>
          </a:p>
        </p:txBody>
      </p:sp>
      <p:pic>
        <p:nvPicPr>
          <p:cNvPr id="5" name="Content Placeholder 4">
            <a:extLst>
              <a:ext uri="{FF2B5EF4-FFF2-40B4-BE49-F238E27FC236}">
                <a16:creationId xmlns:a16="http://schemas.microsoft.com/office/drawing/2014/main" id="{04D15C51-1BA3-4945-B7D2-512197D14B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73438" y="1936462"/>
            <a:ext cx="4526869" cy="4351338"/>
          </a:xfrm>
        </p:spPr>
      </p:pic>
      <p:pic>
        <p:nvPicPr>
          <p:cNvPr id="7" name="Picture 6">
            <a:extLst>
              <a:ext uri="{FF2B5EF4-FFF2-40B4-BE49-F238E27FC236}">
                <a16:creationId xmlns:a16="http://schemas.microsoft.com/office/drawing/2014/main" id="{A6C7251E-822D-4FFC-B2DC-653FA479DB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717" y="2148869"/>
            <a:ext cx="3458058" cy="4344006"/>
          </a:xfrm>
          <a:prstGeom prst="rect">
            <a:avLst/>
          </a:prstGeom>
        </p:spPr>
      </p:pic>
    </p:spTree>
    <p:extLst>
      <p:ext uri="{BB962C8B-B14F-4D97-AF65-F5344CB8AC3E}">
        <p14:creationId xmlns:p14="http://schemas.microsoft.com/office/powerpoint/2010/main" val="265902088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258E8-4C90-445C-8EB7-BEFFABB9ECE9}"/>
              </a:ext>
            </a:extLst>
          </p:cNvPr>
          <p:cNvSpPr>
            <a:spLocks noGrp="1"/>
          </p:cNvSpPr>
          <p:nvPr>
            <p:ph type="title"/>
          </p:nvPr>
        </p:nvSpPr>
        <p:spPr/>
        <p:txBody>
          <a:bodyPr>
            <a:noAutofit/>
          </a:bodyPr>
          <a:lstStyle/>
          <a:p>
            <a:r>
              <a:rPr lang="en-IN" sz="3200" dirty="0"/>
              <a:t>Down in the if else if statement, remove .id from the </a:t>
            </a:r>
            <a:r>
              <a:rPr lang="en-IN" sz="3200" dirty="0" err="1"/>
              <a:t>loadedCharacter</a:t>
            </a:r>
            <a:r>
              <a:rPr lang="en-IN" sz="3200" dirty="0"/>
              <a:t>. Now we will just be checking if it there are </a:t>
            </a:r>
            <a:r>
              <a:rPr lang="en-IN" sz="3200" dirty="0" err="1"/>
              <a:t>loadedCharacters</a:t>
            </a:r>
            <a:r>
              <a:rPr lang="en-IN" sz="3200" dirty="0"/>
              <a:t> or not.</a:t>
            </a:r>
          </a:p>
        </p:txBody>
      </p:sp>
      <p:pic>
        <p:nvPicPr>
          <p:cNvPr id="5" name="Content Placeholder 4">
            <a:extLst>
              <a:ext uri="{FF2B5EF4-FFF2-40B4-BE49-F238E27FC236}">
                <a16:creationId xmlns:a16="http://schemas.microsoft.com/office/drawing/2014/main" id="{4F208D68-60E3-4BCC-835A-88956A1CFD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39193" y="1825625"/>
            <a:ext cx="5113614" cy="4667250"/>
          </a:xfrm>
        </p:spPr>
      </p:pic>
    </p:spTree>
    <p:extLst>
      <p:ext uri="{BB962C8B-B14F-4D97-AF65-F5344CB8AC3E}">
        <p14:creationId xmlns:p14="http://schemas.microsoft.com/office/powerpoint/2010/main" val="20291460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3BA01-163F-49C2-AD6C-E732A6704396}"/>
              </a:ext>
            </a:extLst>
          </p:cNvPr>
          <p:cNvSpPr>
            <a:spLocks noGrp="1"/>
          </p:cNvSpPr>
          <p:nvPr>
            <p:ph type="title"/>
          </p:nvPr>
        </p:nvSpPr>
        <p:spPr/>
        <p:txBody>
          <a:bodyPr>
            <a:normAutofit/>
          </a:bodyPr>
          <a:lstStyle/>
          <a:p>
            <a:r>
              <a:rPr lang="en-IN" sz="3600" dirty="0"/>
              <a:t>Get ride of </a:t>
            </a:r>
            <a:r>
              <a:rPr lang="en-IN" sz="3600" dirty="0" err="1"/>
              <a:t>useState</a:t>
            </a:r>
            <a:r>
              <a:rPr lang="en-IN" sz="3600" dirty="0"/>
              <a:t> import and its implementations.</a:t>
            </a:r>
          </a:p>
        </p:txBody>
      </p:sp>
      <p:pic>
        <p:nvPicPr>
          <p:cNvPr id="5" name="Content Placeholder 4">
            <a:extLst>
              <a:ext uri="{FF2B5EF4-FFF2-40B4-BE49-F238E27FC236}">
                <a16:creationId xmlns:a16="http://schemas.microsoft.com/office/drawing/2014/main" id="{9ED67847-D9F0-43BB-87D3-1A5C076871C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1264" y="2015054"/>
            <a:ext cx="8429472" cy="4477821"/>
          </a:xfrm>
        </p:spPr>
      </p:pic>
    </p:spTree>
    <p:extLst>
      <p:ext uri="{BB962C8B-B14F-4D97-AF65-F5344CB8AC3E}">
        <p14:creationId xmlns:p14="http://schemas.microsoft.com/office/powerpoint/2010/main" val="75612570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E46EE-615B-4842-83A9-5C9D10FB89A0}"/>
              </a:ext>
            </a:extLst>
          </p:cNvPr>
          <p:cNvSpPr>
            <a:spLocks noGrp="1"/>
          </p:cNvSpPr>
          <p:nvPr>
            <p:ph type="title"/>
          </p:nvPr>
        </p:nvSpPr>
        <p:spPr/>
        <p:txBody>
          <a:bodyPr>
            <a:noAutofit/>
          </a:bodyPr>
          <a:lstStyle/>
          <a:p>
            <a:r>
              <a:rPr lang="en-IN" sz="3200" dirty="0"/>
              <a:t>And in CharPicker.js, you can stop importing </a:t>
            </a:r>
            <a:r>
              <a:rPr lang="en-IN" sz="3200" dirty="0" err="1"/>
              <a:t>useState</a:t>
            </a:r>
            <a:r>
              <a:rPr lang="en-IN" sz="3200" dirty="0"/>
              <a:t> and </a:t>
            </a:r>
            <a:r>
              <a:rPr lang="en-IN" sz="3200" dirty="0" err="1"/>
              <a:t>useEffect</a:t>
            </a:r>
            <a:r>
              <a:rPr lang="en-IN" sz="3200" dirty="0"/>
              <a:t> since we are not using them there anymore.</a:t>
            </a:r>
          </a:p>
        </p:txBody>
      </p:sp>
      <p:pic>
        <p:nvPicPr>
          <p:cNvPr id="5" name="Content Placeholder 4">
            <a:extLst>
              <a:ext uri="{FF2B5EF4-FFF2-40B4-BE49-F238E27FC236}">
                <a16:creationId xmlns:a16="http://schemas.microsoft.com/office/drawing/2014/main" id="{1835FEAB-7B63-45DB-8FB0-277546097E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36259" y="2526472"/>
            <a:ext cx="8319482" cy="3430981"/>
          </a:xfrm>
        </p:spPr>
      </p:pic>
    </p:spTree>
    <p:extLst>
      <p:ext uri="{BB962C8B-B14F-4D97-AF65-F5344CB8AC3E}">
        <p14:creationId xmlns:p14="http://schemas.microsoft.com/office/powerpoint/2010/main" val="324912432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5DEBC-69F3-4BC9-AFF0-120F93B9A605}"/>
              </a:ext>
            </a:extLst>
          </p:cNvPr>
          <p:cNvSpPr>
            <a:spLocks noGrp="1"/>
          </p:cNvSpPr>
          <p:nvPr>
            <p:ph type="title"/>
          </p:nvPr>
        </p:nvSpPr>
        <p:spPr/>
        <p:txBody>
          <a:bodyPr>
            <a:noAutofit/>
          </a:bodyPr>
          <a:lstStyle/>
          <a:p>
            <a:r>
              <a:rPr lang="en-IN" sz="3200" dirty="0"/>
              <a:t>Go to browser and dev tools and you will see that it sends two Http requests. One for all our characters and one for the person that should be loaded.</a:t>
            </a:r>
          </a:p>
        </p:txBody>
      </p:sp>
      <p:pic>
        <p:nvPicPr>
          <p:cNvPr id="5" name="Content Placeholder 4">
            <a:extLst>
              <a:ext uri="{FF2B5EF4-FFF2-40B4-BE49-F238E27FC236}">
                <a16:creationId xmlns:a16="http://schemas.microsoft.com/office/drawing/2014/main" id="{B5C3AD30-6A6F-4586-BA6A-B9FF0D36FD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4411" y="1825625"/>
            <a:ext cx="9663178" cy="4667250"/>
          </a:xfrm>
        </p:spPr>
      </p:pic>
    </p:spTree>
    <p:extLst>
      <p:ext uri="{BB962C8B-B14F-4D97-AF65-F5344CB8AC3E}">
        <p14:creationId xmlns:p14="http://schemas.microsoft.com/office/powerpoint/2010/main" val="74198689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63D7A-4579-4529-9DD5-91DCA8CC9E8E}"/>
              </a:ext>
            </a:extLst>
          </p:cNvPr>
          <p:cNvSpPr>
            <a:spLocks noGrp="1"/>
          </p:cNvSpPr>
          <p:nvPr>
            <p:ph type="title"/>
          </p:nvPr>
        </p:nvSpPr>
        <p:spPr/>
        <p:txBody>
          <a:bodyPr>
            <a:normAutofit/>
          </a:bodyPr>
          <a:lstStyle/>
          <a:p>
            <a:r>
              <a:rPr lang="en-IN" sz="3600" dirty="0"/>
              <a:t>To make it more clear, you can add this to the http.js.</a:t>
            </a:r>
          </a:p>
        </p:txBody>
      </p:sp>
      <p:pic>
        <p:nvPicPr>
          <p:cNvPr id="5" name="Content Placeholder 4">
            <a:extLst>
              <a:ext uri="{FF2B5EF4-FFF2-40B4-BE49-F238E27FC236}">
                <a16:creationId xmlns:a16="http://schemas.microsoft.com/office/drawing/2014/main" id="{F13154C3-10FC-4323-9CE4-3441A1EA1D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0117" y="2215562"/>
            <a:ext cx="7651765" cy="3935855"/>
          </a:xfrm>
        </p:spPr>
      </p:pic>
    </p:spTree>
    <p:extLst>
      <p:ext uri="{BB962C8B-B14F-4D97-AF65-F5344CB8AC3E}">
        <p14:creationId xmlns:p14="http://schemas.microsoft.com/office/powerpoint/2010/main" val="382331790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09F77-D1FA-4E3A-8EB4-DB71B34740FE}"/>
              </a:ext>
            </a:extLst>
          </p:cNvPr>
          <p:cNvSpPr>
            <a:spLocks noGrp="1"/>
          </p:cNvSpPr>
          <p:nvPr>
            <p:ph type="title"/>
          </p:nvPr>
        </p:nvSpPr>
        <p:spPr/>
        <p:txBody>
          <a:bodyPr>
            <a:noAutofit/>
          </a:bodyPr>
          <a:lstStyle/>
          <a:p>
            <a:r>
              <a:rPr lang="en-IN" sz="3200" dirty="0"/>
              <a:t>Now when you go to dev tool, you will see </a:t>
            </a:r>
            <a:r>
              <a:rPr lang="en-IN" sz="3200" dirty="0" err="1"/>
              <a:t>urls</a:t>
            </a:r>
            <a:r>
              <a:rPr lang="en-IN" sz="3200" dirty="0"/>
              <a:t>. One is to fetch all the people and the other is to fetch the person with ID 1.</a:t>
            </a:r>
          </a:p>
        </p:txBody>
      </p:sp>
      <p:pic>
        <p:nvPicPr>
          <p:cNvPr id="5" name="Content Placeholder 4">
            <a:extLst>
              <a:ext uri="{FF2B5EF4-FFF2-40B4-BE49-F238E27FC236}">
                <a16:creationId xmlns:a16="http://schemas.microsoft.com/office/drawing/2014/main" id="{2B7A5926-AAC4-4E72-8439-C14DB1AB9C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8764" y="1825625"/>
            <a:ext cx="7554471" cy="4667250"/>
          </a:xfrm>
        </p:spPr>
      </p:pic>
    </p:spTree>
    <p:extLst>
      <p:ext uri="{BB962C8B-B14F-4D97-AF65-F5344CB8AC3E}">
        <p14:creationId xmlns:p14="http://schemas.microsoft.com/office/powerpoint/2010/main" val="1696140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4A499-2CB5-4A5B-A067-17EA822AE597}"/>
              </a:ext>
            </a:extLst>
          </p:cNvPr>
          <p:cNvSpPr>
            <a:spLocks noGrp="1"/>
          </p:cNvSpPr>
          <p:nvPr>
            <p:ph type="title"/>
          </p:nvPr>
        </p:nvSpPr>
        <p:spPr/>
        <p:txBody>
          <a:bodyPr>
            <a:noAutofit/>
          </a:bodyPr>
          <a:lstStyle/>
          <a:p>
            <a:r>
              <a:rPr lang="en-IN" sz="3200" dirty="0"/>
              <a:t>If you switch a character, you will see that it just sends one http request to fetch the person with that specific ID.</a:t>
            </a:r>
          </a:p>
        </p:txBody>
      </p:sp>
      <p:pic>
        <p:nvPicPr>
          <p:cNvPr id="5" name="Content Placeholder 4">
            <a:extLst>
              <a:ext uri="{FF2B5EF4-FFF2-40B4-BE49-F238E27FC236}">
                <a16:creationId xmlns:a16="http://schemas.microsoft.com/office/drawing/2014/main" id="{F2CBED73-2FB9-4998-9F1F-01D83A562E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6748" y="1957896"/>
            <a:ext cx="8058503" cy="4415195"/>
          </a:xfrm>
        </p:spPr>
      </p:pic>
    </p:spTree>
    <p:extLst>
      <p:ext uri="{BB962C8B-B14F-4D97-AF65-F5344CB8AC3E}">
        <p14:creationId xmlns:p14="http://schemas.microsoft.com/office/powerpoint/2010/main" val="183535678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1B65F-BBE9-47D6-8800-1D122AE0D6C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AFEBBD7-6FD6-41E6-BC81-DF960CF94210}"/>
              </a:ext>
            </a:extLst>
          </p:cNvPr>
          <p:cNvSpPr>
            <a:spLocks noGrp="1"/>
          </p:cNvSpPr>
          <p:nvPr>
            <p:ph idx="1"/>
          </p:nvPr>
        </p:nvSpPr>
        <p:spPr/>
        <p:txBody>
          <a:bodyPr/>
          <a:lstStyle/>
          <a:p>
            <a:r>
              <a:rPr lang="en-IN" dirty="0"/>
              <a:t>It can be confusing to see this and it is a brand new way of thinking about component creation.</a:t>
            </a:r>
          </a:p>
          <a:p>
            <a:r>
              <a:rPr lang="en-IN" dirty="0"/>
              <a:t>Important: You don’t have to switch! React Hooks work alongside class-based components and class-based components are not removed React.</a:t>
            </a:r>
          </a:p>
          <a:p>
            <a:r>
              <a:rPr lang="en-IN" dirty="0"/>
              <a:t>Custom hooks help you to save code and centralize stateful logic and then share it between the components that need it.</a:t>
            </a:r>
          </a:p>
        </p:txBody>
      </p:sp>
    </p:spTree>
    <p:extLst>
      <p:ext uri="{BB962C8B-B14F-4D97-AF65-F5344CB8AC3E}">
        <p14:creationId xmlns:p14="http://schemas.microsoft.com/office/powerpoint/2010/main" val="2089962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E8B7F-6CE0-4EB7-8020-66CA89BE42E3}"/>
              </a:ext>
            </a:extLst>
          </p:cNvPr>
          <p:cNvSpPr>
            <a:spLocks noGrp="1"/>
          </p:cNvSpPr>
          <p:nvPr>
            <p:ph type="title"/>
          </p:nvPr>
        </p:nvSpPr>
        <p:spPr/>
        <p:txBody>
          <a:bodyPr>
            <a:normAutofit/>
          </a:bodyPr>
          <a:lstStyle/>
          <a:p>
            <a:r>
              <a:rPr lang="en-IN" sz="2400" dirty="0"/>
              <a:t>We do have a render method here which we need to remove. Now we have the content which we return in the end. We now have a function that returns </a:t>
            </a:r>
            <a:r>
              <a:rPr lang="en-IN" sz="2400" dirty="0" err="1"/>
              <a:t>jsx</a:t>
            </a:r>
            <a:r>
              <a:rPr lang="en-IN" sz="2400" dirty="0"/>
              <a:t> and hence it is a perfect functional react component.</a:t>
            </a:r>
          </a:p>
        </p:txBody>
      </p:sp>
      <p:pic>
        <p:nvPicPr>
          <p:cNvPr id="5" name="Content Placeholder 4">
            <a:extLst>
              <a:ext uri="{FF2B5EF4-FFF2-40B4-BE49-F238E27FC236}">
                <a16:creationId xmlns:a16="http://schemas.microsoft.com/office/drawing/2014/main" id="{531B3A6D-304D-4C41-AD65-991A2F1BD2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53790" y="1593876"/>
            <a:ext cx="6267796" cy="5246551"/>
          </a:xfrm>
        </p:spPr>
      </p:pic>
    </p:spTree>
    <p:extLst>
      <p:ext uri="{BB962C8B-B14F-4D97-AF65-F5344CB8AC3E}">
        <p14:creationId xmlns:p14="http://schemas.microsoft.com/office/powerpoint/2010/main" val="1938507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C50EF-7EAA-4231-AFA7-38744071D26C}"/>
              </a:ext>
            </a:extLst>
          </p:cNvPr>
          <p:cNvSpPr>
            <a:spLocks noGrp="1"/>
          </p:cNvSpPr>
          <p:nvPr>
            <p:ph type="title"/>
          </p:nvPr>
        </p:nvSpPr>
        <p:spPr/>
        <p:txBody>
          <a:bodyPr/>
          <a:lstStyle/>
          <a:p>
            <a:r>
              <a:rPr lang="en-IN" dirty="0"/>
              <a:t>What are React Hooks?</a:t>
            </a:r>
          </a:p>
        </p:txBody>
      </p:sp>
      <p:sp>
        <p:nvSpPr>
          <p:cNvPr id="3" name="Content Placeholder 2">
            <a:extLst>
              <a:ext uri="{FF2B5EF4-FFF2-40B4-BE49-F238E27FC236}">
                <a16:creationId xmlns:a16="http://schemas.microsoft.com/office/drawing/2014/main" id="{391A33BB-37DE-49EB-A8AE-9F34A0A13EB7}"/>
              </a:ext>
            </a:extLst>
          </p:cNvPr>
          <p:cNvSpPr>
            <a:spLocks noGrp="1"/>
          </p:cNvSpPr>
          <p:nvPr>
            <p:ph idx="1"/>
          </p:nvPr>
        </p:nvSpPr>
        <p:spPr/>
        <p:txBody>
          <a:bodyPr/>
          <a:lstStyle/>
          <a:p>
            <a:r>
              <a:rPr lang="en-IN" dirty="0"/>
              <a:t>There are two types of components in react.</a:t>
            </a:r>
          </a:p>
          <a:p>
            <a:pPr lvl="1"/>
            <a:r>
              <a:rPr lang="en-IN" dirty="0"/>
              <a:t>Functional components also known as Stateless component, container component</a:t>
            </a:r>
          </a:p>
          <a:p>
            <a:pPr lvl="1"/>
            <a:r>
              <a:rPr lang="en-IN" dirty="0"/>
              <a:t>Class-based components also known as Stateful component</a:t>
            </a:r>
          </a:p>
        </p:txBody>
      </p:sp>
    </p:spTree>
    <p:extLst>
      <p:ext uri="{BB962C8B-B14F-4D97-AF65-F5344CB8AC3E}">
        <p14:creationId xmlns:p14="http://schemas.microsoft.com/office/powerpoint/2010/main" val="2019565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4AC4B-92A2-41FE-AE57-A55D254EF6D5}"/>
              </a:ext>
            </a:extLst>
          </p:cNvPr>
          <p:cNvSpPr>
            <a:spLocks noGrp="1"/>
          </p:cNvSpPr>
          <p:nvPr>
            <p:ph type="title"/>
          </p:nvPr>
        </p:nvSpPr>
        <p:spPr/>
        <p:txBody>
          <a:bodyPr>
            <a:noAutofit/>
          </a:bodyPr>
          <a:lstStyle/>
          <a:p>
            <a:r>
              <a:rPr lang="en-IN" sz="3600" dirty="0"/>
              <a:t>We are exporting it here already but it has state above and the problem is that it doesn’t work anymore.</a:t>
            </a:r>
          </a:p>
        </p:txBody>
      </p:sp>
      <p:pic>
        <p:nvPicPr>
          <p:cNvPr id="5" name="Content Placeholder 4">
            <a:extLst>
              <a:ext uri="{FF2B5EF4-FFF2-40B4-BE49-F238E27FC236}">
                <a16:creationId xmlns:a16="http://schemas.microsoft.com/office/drawing/2014/main" id="{54FEC796-D5E2-4F02-B855-78C70CA13D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53401" y="1811770"/>
            <a:ext cx="5285198" cy="4907684"/>
          </a:xfrm>
        </p:spPr>
      </p:pic>
    </p:spTree>
    <p:extLst>
      <p:ext uri="{BB962C8B-B14F-4D97-AF65-F5344CB8AC3E}">
        <p14:creationId xmlns:p14="http://schemas.microsoft.com/office/powerpoint/2010/main" val="20575740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53A99-5BD1-4373-BB6C-F0CBE8097A87}"/>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1119F994-5A58-426E-9E65-03F5885564F9}"/>
              </a:ext>
            </a:extLst>
          </p:cNvPr>
          <p:cNvSpPr>
            <a:spLocks noGrp="1"/>
          </p:cNvSpPr>
          <p:nvPr>
            <p:ph idx="1"/>
          </p:nvPr>
        </p:nvSpPr>
        <p:spPr/>
        <p:txBody>
          <a:bodyPr/>
          <a:lstStyle/>
          <a:p>
            <a:r>
              <a:rPr lang="en-IN" dirty="0"/>
              <a:t>From React 16.8, you can use the special method called </a:t>
            </a:r>
            <a:r>
              <a:rPr lang="en-IN" dirty="0" err="1"/>
              <a:t>useState</a:t>
            </a:r>
            <a:r>
              <a:rPr lang="en-IN" dirty="0"/>
              <a:t>.</a:t>
            </a:r>
          </a:p>
        </p:txBody>
      </p:sp>
    </p:spTree>
    <p:extLst>
      <p:ext uri="{BB962C8B-B14F-4D97-AF65-F5344CB8AC3E}">
        <p14:creationId xmlns:p14="http://schemas.microsoft.com/office/powerpoint/2010/main" val="1905415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944FF-2A19-4178-AE9A-93C620C5F8C5}"/>
              </a:ext>
            </a:extLst>
          </p:cNvPr>
          <p:cNvSpPr>
            <a:spLocks noGrp="1"/>
          </p:cNvSpPr>
          <p:nvPr>
            <p:ph type="title"/>
          </p:nvPr>
        </p:nvSpPr>
        <p:spPr/>
        <p:txBody>
          <a:bodyPr>
            <a:noAutofit/>
          </a:bodyPr>
          <a:lstStyle/>
          <a:p>
            <a:r>
              <a:rPr lang="en-IN" sz="3200" dirty="0"/>
              <a:t>Instead of importing Component, start importing </a:t>
            </a:r>
            <a:r>
              <a:rPr lang="en-IN" sz="3200" dirty="0" err="1"/>
              <a:t>useState</a:t>
            </a:r>
            <a:r>
              <a:rPr lang="en-IN" sz="3200" dirty="0"/>
              <a:t>. Let us see how we can manage state with that.</a:t>
            </a:r>
          </a:p>
        </p:txBody>
      </p:sp>
      <p:pic>
        <p:nvPicPr>
          <p:cNvPr id="4" name="Content Placeholder 3">
            <a:extLst>
              <a:ext uri="{FF2B5EF4-FFF2-40B4-BE49-F238E27FC236}">
                <a16:creationId xmlns:a16="http://schemas.microsoft.com/office/drawing/2014/main" id="{25CB00A5-6FC2-4E40-A026-2911FD8755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74589" y="1825625"/>
            <a:ext cx="6842821" cy="4667250"/>
          </a:xfrm>
          <a:prstGeom prst="rect">
            <a:avLst/>
          </a:prstGeom>
        </p:spPr>
      </p:pic>
    </p:spTree>
    <p:extLst>
      <p:ext uri="{BB962C8B-B14F-4D97-AF65-F5344CB8AC3E}">
        <p14:creationId xmlns:p14="http://schemas.microsoft.com/office/powerpoint/2010/main" val="331292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2DFB5-8264-4905-8BD8-0235D4A3D2D4}"/>
              </a:ext>
            </a:extLst>
          </p:cNvPr>
          <p:cNvSpPr>
            <a:spLocks noGrp="1"/>
          </p:cNvSpPr>
          <p:nvPr>
            <p:ph type="title"/>
          </p:nvPr>
        </p:nvSpPr>
        <p:spPr/>
        <p:txBody>
          <a:bodyPr>
            <a:normAutofit/>
          </a:bodyPr>
          <a:lstStyle/>
          <a:p>
            <a:r>
              <a:rPr lang="en-IN" sz="3600" dirty="0"/>
              <a:t>Write the </a:t>
            </a:r>
            <a:r>
              <a:rPr lang="en-IN" sz="3600" dirty="0" err="1"/>
              <a:t>useState</a:t>
            </a:r>
            <a:r>
              <a:rPr lang="en-IN" sz="3600" dirty="0"/>
              <a:t> method and add the initial state there. Now the question is, what does this do for us?</a:t>
            </a:r>
          </a:p>
        </p:txBody>
      </p:sp>
      <p:pic>
        <p:nvPicPr>
          <p:cNvPr id="5" name="Content Placeholder 4">
            <a:extLst>
              <a:ext uri="{FF2B5EF4-FFF2-40B4-BE49-F238E27FC236}">
                <a16:creationId xmlns:a16="http://schemas.microsoft.com/office/drawing/2014/main" id="{46154114-FA96-4410-B87E-25FAC71268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0771" y="1859487"/>
            <a:ext cx="7310458" cy="4633388"/>
          </a:xfrm>
        </p:spPr>
      </p:pic>
    </p:spTree>
    <p:extLst>
      <p:ext uri="{BB962C8B-B14F-4D97-AF65-F5344CB8AC3E}">
        <p14:creationId xmlns:p14="http://schemas.microsoft.com/office/powerpoint/2010/main" val="2582677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33AD5-22C6-4145-A90E-6573BD1366CB}"/>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E652A951-B0C9-40A8-B606-1BCA5E1CB540}"/>
              </a:ext>
            </a:extLst>
          </p:cNvPr>
          <p:cNvSpPr>
            <a:spLocks noGrp="1"/>
          </p:cNvSpPr>
          <p:nvPr>
            <p:ph idx="1"/>
          </p:nvPr>
        </p:nvSpPr>
        <p:spPr/>
        <p:txBody>
          <a:bodyPr/>
          <a:lstStyle/>
          <a:p>
            <a:r>
              <a:rPr lang="en-IN" dirty="0" err="1"/>
              <a:t>useState</a:t>
            </a:r>
            <a:r>
              <a:rPr lang="en-IN" dirty="0"/>
              <a:t> returns an array.</a:t>
            </a:r>
          </a:p>
          <a:p>
            <a:r>
              <a:rPr lang="en-IN" dirty="0"/>
              <a:t>This is an array that always contains two elements.</a:t>
            </a:r>
          </a:p>
          <a:p>
            <a:r>
              <a:rPr lang="en-IN" dirty="0"/>
              <a:t>The first element of that array that </a:t>
            </a:r>
            <a:r>
              <a:rPr lang="en-IN" dirty="0" err="1"/>
              <a:t>useState</a:t>
            </a:r>
            <a:r>
              <a:rPr lang="en-IN" dirty="0"/>
              <a:t> returns will always be your current state.</a:t>
            </a:r>
          </a:p>
        </p:txBody>
      </p:sp>
    </p:spTree>
    <p:extLst>
      <p:ext uri="{BB962C8B-B14F-4D97-AF65-F5344CB8AC3E}">
        <p14:creationId xmlns:p14="http://schemas.microsoft.com/office/powerpoint/2010/main" val="17193152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918B0-42A9-461D-9C3B-08222BB6380C}"/>
              </a:ext>
            </a:extLst>
          </p:cNvPr>
          <p:cNvSpPr>
            <a:spLocks noGrp="1"/>
          </p:cNvSpPr>
          <p:nvPr>
            <p:ph type="title"/>
          </p:nvPr>
        </p:nvSpPr>
        <p:spPr/>
        <p:txBody>
          <a:bodyPr>
            <a:noAutofit/>
          </a:bodyPr>
          <a:lstStyle/>
          <a:p>
            <a:r>
              <a:rPr lang="en-IN" sz="3200" dirty="0"/>
              <a:t>Here we can use array </a:t>
            </a:r>
            <a:r>
              <a:rPr lang="en-IN" sz="3200" dirty="0" err="1"/>
              <a:t>destructuring</a:t>
            </a:r>
            <a:r>
              <a:rPr lang="en-IN" sz="3200" dirty="0"/>
              <a:t> which is a modern JavaScript syntax where you [] on the left side of the = sign to pull out elements of that array and store them in separate variables/constants.</a:t>
            </a:r>
          </a:p>
        </p:txBody>
      </p:sp>
      <p:pic>
        <p:nvPicPr>
          <p:cNvPr id="5" name="Content Placeholder 4">
            <a:extLst>
              <a:ext uri="{FF2B5EF4-FFF2-40B4-BE49-F238E27FC236}">
                <a16:creationId xmlns:a16="http://schemas.microsoft.com/office/drawing/2014/main" id="{C2F2242B-8BE0-4267-B1E1-40EEA519EB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7877" y="2048852"/>
            <a:ext cx="7416246" cy="4642893"/>
          </a:xfrm>
        </p:spPr>
      </p:pic>
    </p:spTree>
    <p:extLst>
      <p:ext uri="{BB962C8B-B14F-4D97-AF65-F5344CB8AC3E}">
        <p14:creationId xmlns:p14="http://schemas.microsoft.com/office/powerpoint/2010/main" val="1628310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CAA5D-6616-4F73-9D75-4B304C9C7BD1}"/>
              </a:ext>
            </a:extLst>
          </p:cNvPr>
          <p:cNvSpPr>
            <a:spLocks noGrp="1"/>
          </p:cNvSpPr>
          <p:nvPr>
            <p:ph type="title"/>
          </p:nvPr>
        </p:nvSpPr>
        <p:spPr/>
        <p:txBody>
          <a:bodyPr>
            <a:noAutofit/>
          </a:bodyPr>
          <a:lstStyle/>
          <a:p>
            <a:r>
              <a:rPr lang="en-IN" sz="3600" dirty="0"/>
              <a:t>You can name these constants however you want. Right now we will name it state. We might change it later.</a:t>
            </a:r>
          </a:p>
        </p:txBody>
      </p:sp>
      <p:pic>
        <p:nvPicPr>
          <p:cNvPr id="5" name="Content Placeholder 4">
            <a:extLst>
              <a:ext uri="{FF2B5EF4-FFF2-40B4-BE49-F238E27FC236}">
                <a16:creationId xmlns:a16="http://schemas.microsoft.com/office/drawing/2014/main" id="{9AB25A73-0EA5-4257-B3C5-C8740BF343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3580" y="1802350"/>
            <a:ext cx="7504840" cy="4690525"/>
          </a:xfrm>
        </p:spPr>
      </p:pic>
    </p:spTree>
    <p:extLst>
      <p:ext uri="{BB962C8B-B14F-4D97-AF65-F5344CB8AC3E}">
        <p14:creationId xmlns:p14="http://schemas.microsoft.com/office/powerpoint/2010/main" val="1857580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F8C9-AEA6-49F0-BEF2-A00D443827A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F0AE8B3-1F61-4DDA-BF66-AE2DAF2CB66C}"/>
              </a:ext>
            </a:extLst>
          </p:cNvPr>
          <p:cNvSpPr>
            <a:spLocks noGrp="1"/>
          </p:cNvSpPr>
          <p:nvPr>
            <p:ph idx="1"/>
          </p:nvPr>
        </p:nvSpPr>
        <p:spPr/>
        <p:txBody>
          <a:bodyPr/>
          <a:lstStyle/>
          <a:p>
            <a:r>
              <a:rPr lang="en-IN" dirty="0"/>
              <a:t>The first element, as mentioned earlier is the current state. Basically a snapshot of your state.</a:t>
            </a:r>
          </a:p>
          <a:p>
            <a:r>
              <a:rPr lang="en-IN" dirty="0"/>
              <a:t>The second element has to be something that allows us to change that state.</a:t>
            </a:r>
          </a:p>
        </p:txBody>
      </p:sp>
    </p:spTree>
    <p:extLst>
      <p:ext uri="{BB962C8B-B14F-4D97-AF65-F5344CB8AC3E}">
        <p14:creationId xmlns:p14="http://schemas.microsoft.com/office/powerpoint/2010/main" val="24040167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2F5BC-ABA7-47AC-954D-9202FDC7D55A}"/>
              </a:ext>
            </a:extLst>
          </p:cNvPr>
          <p:cNvSpPr>
            <a:spLocks noGrp="1"/>
          </p:cNvSpPr>
          <p:nvPr>
            <p:ph type="title"/>
          </p:nvPr>
        </p:nvSpPr>
        <p:spPr/>
        <p:txBody>
          <a:bodyPr>
            <a:noAutofit/>
          </a:bodyPr>
          <a:lstStyle/>
          <a:p>
            <a:r>
              <a:rPr lang="en-IN" sz="3200" dirty="0"/>
              <a:t>Hence the second element is a function that allows us to overwrite our current state. Here we have named it </a:t>
            </a:r>
            <a:r>
              <a:rPr lang="en-IN" sz="3200" dirty="0" err="1"/>
              <a:t>setState</a:t>
            </a:r>
            <a:r>
              <a:rPr lang="en-IN" sz="3200" dirty="0"/>
              <a:t> but you can name it whatever you want.</a:t>
            </a:r>
          </a:p>
        </p:txBody>
      </p:sp>
      <p:pic>
        <p:nvPicPr>
          <p:cNvPr id="5" name="Content Placeholder 4">
            <a:extLst>
              <a:ext uri="{FF2B5EF4-FFF2-40B4-BE49-F238E27FC236}">
                <a16:creationId xmlns:a16="http://schemas.microsoft.com/office/drawing/2014/main" id="{E519066C-3E26-461C-9284-967381F66A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6673" y="1918364"/>
            <a:ext cx="7498654" cy="4574511"/>
          </a:xfrm>
        </p:spPr>
      </p:pic>
    </p:spTree>
    <p:extLst>
      <p:ext uri="{BB962C8B-B14F-4D97-AF65-F5344CB8AC3E}">
        <p14:creationId xmlns:p14="http://schemas.microsoft.com/office/powerpoint/2010/main" val="25999279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616AB-A066-41FC-9952-50FDD6C0659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2235A2B-EF3D-4734-AC7F-9B0072E922AD}"/>
              </a:ext>
            </a:extLst>
          </p:cNvPr>
          <p:cNvSpPr>
            <a:spLocks noGrp="1"/>
          </p:cNvSpPr>
          <p:nvPr>
            <p:ph idx="1"/>
          </p:nvPr>
        </p:nvSpPr>
        <p:spPr/>
        <p:txBody>
          <a:bodyPr/>
          <a:lstStyle/>
          <a:p>
            <a:r>
              <a:rPr lang="en-IN" dirty="0"/>
              <a:t>These two elements are always returned in an array by </a:t>
            </a:r>
            <a:r>
              <a:rPr lang="en-IN" dirty="0" err="1"/>
              <a:t>useState</a:t>
            </a:r>
            <a:r>
              <a:rPr lang="en-IN" dirty="0"/>
              <a:t>.</a:t>
            </a:r>
          </a:p>
          <a:p>
            <a:r>
              <a:rPr lang="en-IN" dirty="0"/>
              <a:t>We can start using them similarly to how we used them before.</a:t>
            </a:r>
          </a:p>
        </p:txBody>
      </p:sp>
    </p:spTree>
    <p:extLst>
      <p:ext uri="{BB962C8B-B14F-4D97-AF65-F5344CB8AC3E}">
        <p14:creationId xmlns:p14="http://schemas.microsoft.com/office/powerpoint/2010/main" val="2921810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C50EF-7EAA-4231-AFA7-38744071D26C}"/>
              </a:ext>
            </a:extLst>
          </p:cNvPr>
          <p:cNvSpPr>
            <a:spLocks noGrp="1"/>
          </p:cNvSpPr>
          <p:nvPr>
            <p:ph type="title"/>
          </p:nvPr>
        </p:nvSpPr>
        <p:spPr/>
        <p:txBody>
          <a:bodyPr/>
          <a:lstStyle/>
          <a:p>
            <a:r>
              <a:rPr lang="en-IN" dirty="0"/>
              <a:t>What are React Hooks?</a:t>
            </a:r>
          </a:p>
        </p:txBody>
      </p:sp>
      <p:pic>
        <p:nvPicPr>
          <p:cNvPr id="5" name="Content Placeholder 4">
            <a:extLst>
              <a:ext uri="{FF2B5EF4-FFF2-40B4-BE49-F238E27FC236}">
                <a16:creationId xmlns:a16="http://schemas.microsoft.com/office/drawing/2014/main" id="{E634E96E-2F14-467E-90D6-B4CABA6B16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9848" y="1914744"/>
            <a:ext cx="11292304" cy="3945729"/>
          </a:xfrm>
        </p:spPr>
      </p:pic>
    </p:spTree>
    <p:extLst>
      <p:ext uri="{BB962C8B-B14F-4D97-AF65-F5344CB8AC3E}">
        <p14:creationId xmlns:p14="http://schemas.microsoft.com/office/powerpoint/2010/main" val="38049105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45C9B-AB46-48E9-8F11-F8DBDBE0A6A5}"/>
              </a:ext>
            </a:extLst>
          </p:cNvPr>
          <p:cNvSpPr>
            <a:spLocks noGrp="1"/>
          </p:cNvSpPr>
          <p:nvPr>
            <p:ph type="title"/>
          </p:nvPr>
        </p:nvSpPr>
        <p:spPr/>
        <p:txBody>
          <a:bodyPr>
            <a:noAutofit/>
          </a:bodyPr>
          <a:lstStyle/>
          <a:p>
            <a:r>
              <a:rPr lang="en-IN" sz="3200" dirty="0"/>
              <a:t>We had some methods in the App component before. But because of JavaScript, we can define functions inside of functions. All we have to do is turn them into constants that hold functions.</a:t>
            </a:r>
          </a:p>
        </p:txBody>
      </p:sp>
      <p:pic>
        <p:nvPicPr>
          <p:cNvPr id="5" name="Content Placeholder 4">
            <a:extLst>
              <a:ext uri="{FF2B5EF4-FFF2-40B4-BE49-F238E27FC236}">
                <a16:creationId xmlns:a16="http://schemas.microsoft.com/office/drawing/2014/main" id="{690116BF-C4DD-4185-98CD-FAA2A5000E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80771" y="1853334"/>
            <a:ext cx="5630458" cy="4852266"/>
          </a:xfrm>
        </p:spPr>
      </p:pic>
    </p:spTree>
    <p:extLst>
      <p:ext uri="{BB962C8B-B14F-4D97-AF65-F5344CB8AC3E}">
        <p14:creationId xmlns:p14="http://schemas.microsoft.com/office/powerpoint/2010/main" val="1054115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7B8A-CD1D-4BBF-9545-2AEA84A0D9FA}"/>
              </a:ext>
            </a:extLst>
          </p:cNvPr>
          <p:cNvSpPr>
            <a:spLocks noGrp="1"/>
          </p:cNvSpPr>
          <p:nvPr>
            <p:ph type="title"/>
          </p:nvPr>
        </p:nvSpPr>
        <p:spPr/>
        <p:txBody>
          <a:bodyPr>
            <a:noAutofit/>
          </a:bodyPr>
          <a:lstStyle/>
          <a:p>
            <a:r>
              <a:rPr lang="en-IN" sz="3200" dirty="0"/>
              <a:t>Now we have to adjust the code where we set the state. So to do that, since we are not in a class anymore, we need to remove the this keyword.</a:t>
            </a:r>
          </a:p>
        </p:txBody>
      </p:sp>
      <p:pic>
        <p:nvPicPr>
          <p:cNvPr id="5" name="Content Placeholder 4">
            <a:extLst>
              <a:ext uri="{FF2B5EF4-FFF2-40B4-BE49-F238E27FC236}">
                <a16:creationId xmlns:a16="http://schemas.microsoft.com/office/drawing/2014/main" id="{AA689000-8301-46CB-BA08-0119F798E7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40194" y="1825625"/>
            <a:ext cx="5111611" cy="4852266"/>
          </a:xfrm>
        </p:spPr>
      </p:pic>
    </p:spTree>
    <p:extLst>
      <p:ext uri="{BB962C8B-B14F-4D97-AF65-F5344CB8AC3E}">
        <p14:creationId xmlns:p14="http://schemas.microsoft.com/office/powerpoint/2010/main" val="29219282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12B8C-6985-4CB2-95B1-013CF35857AB}"/>
              </a:ext>
            </a:extLst>
          </p:cNvPr>
          <p:cNvSpPr>
            <a:spLocks noGrp="1"/>
          </p:cNvSpPr>
          <p:nvPr>
            <p:ph type="title"/>
          </p:nvPr>
        </p:nvSpPr>
        <p:spPr/>
        <p:txBody>
          <a:bodyPr>
            <a:normAutofit/>
          </a:bodyPr>
          <a:lstStyle/>
          <a:p>
            <a:r>
              <a:rPr lang="en-IN" sz="3600" dirty="0"/>
              <a:t>We need to remove this from these places as well now because of the changes that we made.</a:t>
            </a:r>
          </a:p>
        </p:txBody>
      </p:sp>
      <p:pic>
        <p:nvPicPr>
          <p:cNvPr id="9" name="Content Placeholder 8">
            <a:extLst>
              <a:ext uri="{FF2B5EF4-FFF2-40B4-BE49-F238E27FC236}">
                <a16:creationId xmlns:a16="http://schemas.microsoft.com/office/drawing/2014/main" id="{3CF4FF57-9CC8-4C34-90B3-D795BCD07F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44249" y="1839479"/>
            <a:ext cx="6497468" cy="4824557"/>
          </a:xfrm>
        </p:spPr>
      </p:pic>
    </p:spTree>
    <p:extLst>
      <p:ext uri="{BB962C8B-B14F-4D97-AF65-F5344CB8AC3E}">
        <p14:creationId xmlns:p14="http://schemas.microsoft.com/office/powerpoint/2010/main" val="5829287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1A626-A493-4941-80B4-FDADCEDC7D37}"/>
              </a:ext>
            </a:extLst>
          </p:cNvPr>
          <p:cNvSpPr>
            <a:spLocks noGrp="1"/>
          </p:cNvSpPr>
          <p:nvPr>
            <p:ph type="title"/>
          </p:nvPr>
        </p:nvSpPr>
        <p:spPr/>
        <p:txBody>
          <a:bodyPr>
            <a:noAutofit/>
          </a:bodyPr>
          <a:lstStyle/>
          <a:p>
            <a:r>
              <a:rPr lang="en-IN" sz="2800" dirty="0"/>
              <a:t>We are using bind here to tell JS that when the </a:t>
            </a:r>
            <a:r>
              <a:rPr lang="en-IN" sz="2800" dirty="0" err="1"/>
              <a:t>sideHandler</a:t>
            </a:r>
            <a:r>
              <a:rPr lang="en-IN" sz="2800" dirty="0"/>
              <a:t> function is getting called, then please pass in an argument light or dark. Hence, here ‘this’ needs to stay. However, it doesn’t matter if you pass </a:t>
            </a:r>
            <a:r>
              <a:rPr lang="en-IN" sz="2800" b="1" i="1" dirty="0"/>
              <a:t>this </a:t>
            </a:r>
            <a:r>
              <a:rPr lang="en-IN" sz="2800" dirty="0"/>
              <a:t>or even </a:t>
            </a:r>
            <a:r>
              <a:rPr lang="en-IN" sz="2800" b="1" i="1" dirty="0"/>
              <a:t>null </a:t>
            </a:r>
            <a:r>
              <a:rPr lang="en-IN" sz="2800" dirty="0"/>
              <a:t>as a this value. It really doesn’t matter at all.</a:t>
            </a:r>
          </a:p>
        </p:txBody>
      </p:sp>
      <p:pic>
        <p:nvPicPr>
          <p:cNvPr id="9" name="Content Placeholder 8">
            <a:extLst>
              <a:ext uri="{FF2B5EF4-FFF2-40B4-BE49-F238E27FC236}">
                <a16:creationId xmlns:a16="http://schemas.microsoft.com/office/drawing/2014/main" id="{46A56376-19D8-4560-9706-FF8BEB9D5F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69957" y="1936462"/>
            <a:ext cx="6852085" cy="4810702"/>
          </a:xfrm>
        </p:spPr>
      </p:pic>
    </p:spTree>
    <p:extLst>
      <p:ext uri="{BB962C8B-B14F-4D97-AF65-F5344CB8AC3E}">
        <p14:creationId xmlns:p14="http://schemas.microsoft.com/office/powerpoint/2010/main" val="6145482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8F984-079D-4D80-8D29-5762F25947B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F119E57-AF9E-428C-A742-121366C5218C}"/>
              </a:ext>
            </a:extLst>
          </p:cNvPr>
          <p:cNvSpPr>
            <a:spLocks noGrp="1"/>
          </p:cNvSpPr>
          <p:nvPr>
            <p:ph idx="1"/>
          </p:nvPr>
        </p:nvSpPr>
        <p:spPr/>
        <p:txBody>
          <a:bodyPr/>
          <a:lstStyle/>
          <a:p>
            <a:r>
              <a:rPr lang="en-IN" dirty="0"/>
              <a:t>Now we have almost successfully converted this component into a functional component using our first React hook.</a:t>
            </a:r>
          </a:p>
          <a:p>
            <a:r>
              <a:rPr lang="en-IN" dirty="0"/>
              <a:t>But, there is a huge flaw here.</a:t>
            </a:r>
          </a:p>
        </p:txBody>
      </p:sp>
    </p:spTree>
    <p:extLst>
      <p:ext uri="{BB962C8B-B14F-4D97-AF65-F5344CB8AC3E}">
        <p14:creationId xmlns:p14="http://schemas.microsoft.com/office/powerpoint/2010/main" val="27970464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CB978-6CC8-4B37-9127-368A2E12375D}"/>
              </a:ext>
            </a:extLst>
          </p:cNvPr>
          <p:cNvSpPr>
            <a:spLocks noGrp="1"/>
          </p:cNvSpPr>
          <p:nvPr>
            <p:ph type="title"/>
          </p:nvPr>
        </p:nvSpPr>
        <p:spPr/>
        <p:txBody>
          <a:bodyPr>
            <a:normAutofit/>
          </a:bodyPr>
          <a:lstStyle/>
          <a:p>
            <a:r>
              <a:rPr lang="en-IN" sz="3600" dirty="0"/>
              <a:t>Now if we go to the output and click on the Dark Side, the application breaks.</a:t>
            </a:r>
          </a:p>
        </p:txBody>
      </p:sp>
      <p:pic>
        <p:nvPicPr>
          <p:cNvPr id="5" name="Content Placeholder 4">
            <a:extLst>
              <a:ext uri="{FF2B5EF4-FFF2-40B4-BE49-F238E27FC236}">
                <a16:creationId xmlns:a16="http://schemas.microsoft.com/office/drawing/2014/main" id="{30A66A1F-AD15-44EA-A8B2-B2B714EB2E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8185" y="1803321"/>
            <a:ext cx="7095629" cy="4846860"/>
          </a:xfrm>
        </p:spPr>
      </p:pic>
    </p:spTree>
    <p:extLst>
      <p:ext uri="{BB962C8B-B14F-4D97-AF65-F5344CB8AC3E}">
        <p14:creationId xmlns:p14="http://schemas.microsoft.com/office/powerpoint/2010/main" val="33678600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0F79E-8EFA-45A1-8347-D1E6B7DDEB53}"/>
              </a:ext>
            </a:extLst>
          </p:cNvPr>
          <p:cNvSpPr>
            <a:spLocks noGrp="1"/>
          </p:cNvSpPr>
          <p:nvPr>
            <p:ph type="title"/>
          </p:nvPr>
        </p:nvSpPr>
        <p:spPr/>
        <p:txBody>
          <a:bodyPr>
            <a:normAutofit/>
          </a:bodyPr>
          <a:lstStyle/>
          <a:p>
            <a:r>
              <a:rPr lang="en-IN" sz="3600" dirty="0"/>
              <a:t>The developer tools console gives us this error.</a:t>
            </a:r>
          </a:p>
        </p:txBody>
      </p:sp>
      <p:pic>
        <p:nvPicPr>
          <p:cNvPr id="5" name="Content Placeholder 4">
            <a:extLst>
              <a:ext uri="{FF2B5EF4-FFF2-40B4-BE49-F238E27FC236}">
                <a16:creationId xmlns:a16="http://schemas.microsoft.com/office/drawing/2014/main" id="{75BF8680-FB7B-467E-824C-16F83E0CAE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9971" y="1956034"/>
            <a:ext cx="6972058" cy="4536841"/>
          </a:xfrm>
        </p:spPr>
      </p:pic>
    </p:spTree>
    <p:extLst>
      <p:ext uri="{BB962C8B-B14F-4D97-AF65-F5344CB8AC3E}">
        <p14:creationId xmlns:p14="http://schemas.microsoft.com/office/powerpoint/2010/main" val="37707873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776A-B926-4D59-A42A-9FAB2A74C188}"/>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04A22126-08DD-4FF1-B7AF-0EA47C5C7939}"/>
              </a:ext>
            </a:extLst>
          </p:cNvPr>
          <p:cNvSpPr>
            <a:spLocks noGrp="1"/>
          </p:cNvSpPr>
          <p:nvPr>
            <p:ph idx="1"/>
          </p:nvPr>
        </p:nvSpPr>
        <p:spPr/>
        <p:txBody>
          <a:bodyPr/>
          <a:lstStyle/>
          <a:p>
            <a:r>
              <a:rPr lang="en-IN" dirty="0"/>
              <a:t>There is a huge difference between the second element called </a:t>
            </a:r>
            <a:r>
              <a:rPr lang="en-IN" dirty="0" err="1"/>
              <a:t>setState</a:t>
            </a:r>
            <a:r>
              <a:rPr lang="en-IN" dirty="0"/>
              <a:t> that we are getting from the </a:t>
            </a:r>
            <a:r>
              <a:rPr lang="en-IN" dirty="0" err="1"/>
              <a:t>useState</a:t>
            </a:r>
            <a:r>
              <a:rPr lang="en-IN" dirty="0"/>
              <a:t> and how the state is actually managed there in general.</a:t>
            </a:r>
          </a:p>
          <a:p>
            <a:r>
              <a:rPr lang="en-IN" dirty="0"/>
              <a:t>The state returned by </a:t>
            </a:r>
            <a:r>
              <a:rPr lang="en-IN" dirty="0" err="1"/>
              <a:t>useState</a:t>
            </a:r>
            <a:r>
              <a:rPr lang="en-IN" dirty="0"/>
              <a:t> is not merged with state updates passed to the function.</a:t>
            </a:r>
          </a:p>
          <a:p>
            <a:r>
              <a:rPr lang="en-IN" dirty="0"/>
              <a:t>Instead when </a:t>
            </a:r>
            <a:r>
              <a:rPr lang="en-IN" dirty="0" err="1"/>
              <a:t>setState</a:t>
            </a:r>
            <a:r>
              <a:rPr lang="en-IN" dirty="0"/>
              <a:t> is called, you overwrite the entire state that was returned by </a:t>
            </a:r>
            <a:r>
              <a:rPr lang="en-IN" dirty="0" err="1"/>
              <a:t>useState</a:t>
            </a:r>
            <a:r>
              <a:rPr lang="en-IN" dirty="0"/>
              <a:t> call with the new object or value that is being passed.</a:t>
            </a:r>
          </a:p>
        </p:txBody>
      </p:sp>
    </p:spTree>
    <p:extLst>
      <p:ext uri="{BB962C8B-B14F-4D97-AF65-F5344CB8AC3E}">
        <p14:creationId xmlns:p14="http://schemas.microsoft.com/office/powerpoint/2010/main" val="4747460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9DA6E-466E-4F81-AB81-6912AA53F928}"/>
              </a:ext>
            </a:extLst>
          </p:cNvPr>
          <p:cNvSpPr>
            <a:spLocks noGrp="1"/>
          </p:cNvSpPr>
          <p:nvPr>
            <p:ph type="title"/>
          </p:nvPr>
        </p:nvSpPr>
        <p:spPr/>
        <p:txBody>
          <a:bodyPr>
            <a:noAutofit/>
          </a:bodyPr>
          <a:lstStyle/>
          <a:p>
            <a:r>
              <a:rPr lang="en-IN" sz="2400" dirty="0"/>
              <a:t>So where we have an initial state that looks like this, once </a:t>
            </a:r>
            <a:r>
              <a:rPr lang="en-IN" sz="2400" dirty="0" err="1"/>
              <a:t>sideHandler</a:t>
            </a:r>
            <a:r>
              <a:rPr lang="en-IN" sz="2400" dirty="0"/>
              <a:t> executes, we just will have a state object with a property and the destroyed and </a:t>
            </a:r>
            <a:r>
              <a:rPr lang="en-IN" sz="2400" dirty="0" err="1"/>
              <a:t>selectedCharacter</a:t>
            </a:r>
            <a:r>
              <a:rPr lang="en-IN" sz="2400" dirty="0"/>
              <a:t> properties are lost.</a:t>
            </a:r>
          </a:p>
        </p:txBody>
      </p:sp>
      <p:pic>
        <p:nvPicPr>
          <p:cNvPr id="5" name="Content Placeholder 4">
            <a:extLst>
              <a:ext uri="{FF2B5EF4-FFF2-40B4-BE49-F238E27FC236}">
                <a16:creationId xmlns:a16="http://schemas.microsoft.com/office/drawing/2014/main" id="{07F7FB8C-EB8F-43A2-99C7-C3FD4B7B9B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52926" y="1922607"/>
            <a:ext cx="6286147" cy="4667250"/>
          </a:xfrm>
        </p:spPr>
      </p:pic>
    </p:spTree>
    <p:extLst>
      <p:ext uri="{BB962C8B-B14F-4D97-AF65-F5344CB8AC3E}">
        <p14:creationId xmlns:p14="http://schemas.microsoft.com/office/powerpoint/2010/main" val="39604241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9404D-9448-42A0-A6D4-73F5AA3A08CB}"/>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C2E07735-63C1-41F8-A725-80D3012CA4E8}"/>
              </a:ext>
            </a:extLst>
          </p:cNvPr>
          <p:cNvSpPr>
            <a:spLocks noGrp="1"/>
          </p:cNvSpPr>
          <p:nvPr>
            <p:ph idx="1"/>
          </p:nvPr>
        </p:nvSpPr>
        <p:spPr/>
        <p:txBody>
          <a:bodyPr/>
          <a:lstStyle/>
          <a:p>
            <a:r>
              <a:rPr lang="en-IN" dirty="0"/>
              <a:t>And because </a:t>
            </a:r>
            <a:r>
              <a:rPr lang="en-IN" dirty="0" err="1"/>
              <a:t>selectedCharacter</a:t>
            </a:r>
            <a:r>
              <a:rPr lang="en-IN" dirty="0"/>
              <a:t> is lost, we had got the error in the console.</a:t>
            </a:r>
          </a:p>
          <a:p>
            <a:r>
              <a:rPr lang="en-IN" dirty="0"/>
              <a:t>So now, we need to merge this manually.</a:t>
            </a:r>
          </a:p>
        </p:txBody>
      </p:sp>
    </p:spTree>
    <p:extLst>
      <p:ext uri="{BB962C8B-B14F-4D97-AF65-F5344CB8AC3E}">
        <p14:creationId xmlns:p14="http://schemas.microsoft.com/office/powerpoint/2010/main" val="2048528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07DE7-5F95-4629-8464-87854AECE4B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1879964-4FE1-4509-9A0D-CF99C97C69A6}"/>
              </a:ext>
            </a:extLst>
          </p:cNvPr>
          <p:cNvSpPr>
            <a:spLocks noGrp="1"/>
          </p:cNvSpPr>
          <p:nvPr>
            <p:ph idx="1"/>
          </p:nvPr>
        </p:nvSpPr>
        <p:spPr/>
        <p:txBody>
          <a:bodyPr/>
          <a:lstStyle/>
          <a:p>
            <a:r>
              <a:rPr lang="en-US" dirty="0"/>
              <a:t>Now with all been at the point where we had a functional component and all of a sudden we needed to manage some state in there.</a:t>
            </a:r>
          </a:p>
          <a:p>
            <a:r>
              <a:rPr lang="en-US" dirty="0"/>
              <a:t>For example you have inputs there and you want to store input the user entered in your state and send it back into the input. It is classic two way binding thing.</a:t>
            </a:r>
            <a:endParaRPr lang="en-IN" dirty="0"/>
          </a:p>
        </p:txBody>
      </p:sp>
    </p:spTree>
    <p:extLst>
      <p:ext uri="{BB962C8B-B14F-4D97-AF65-F5344CB8AC3E}">
        <p14:creationId xmlns:p14="http://schemas.microsoft.com/office/powerpoint/2010/main" val="17119897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C49AD-D6A2-4984-93B5-FAABAD69C1B0}"/>
              </a:ext>
            </a:extLst>
          </p:cNvPr>
          <p:cNvSpPr>
            <a:spLocks noGrp="1"/>
          </p:cNvSpPr>
          <p:nvPr>
            <p:ph type="title"/>
          </p:nvPr>
        </p:nvSpPr>
        <p:spPr/>
        <p:txBody>
          <a:bodyPr>
            <a:noAutofit/>
          </a:bodyPr>
          <a:lstStyle/>
          <a:p>
            <a:r>
              <a:rPr lang="en-IN" sz="2800" dirty="0"/>
              <a:t>When we update our state, we can pass in an object but first we need to use the spread operator to get all the properties of our existing state and then we overwrite a part of it. Hence, everywhere we call </a:t>
            </a:r>
            <a:r>
              <a:rPr lang="en-IN" sz="2800" dirty="0" err="1"/>
              <a:t>setState</a:t>
            </a:r>
            <a:r>
              <a:rPr lang="en-IN" sz="2800" dirty="0"/>
              <a:t>, we manually merge it by doing this.</a:t>
            </a:r>
          </a:p>
        </p:txBody>
      </p:sp>
      <p:pic>
        <p:nvPicPr>
          <p:cNvPr id="5" name="Content Placeholder 4">
            <a:extLst>
              <a:ext uri="{FF2B5EF4-FFF2-40B4-BE49-F238E27FC236}">
                <a16:creationId xmlns:a16="http://schemas.microsoft.com/office/drawing/2014/main" id="{9484F1B9-78C9-4F41-84BC-D93261B6CD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6190" y="1936462"/>
            <a:ext cx="7019619" cy="4667250"/>
          </a:xfrm>
        </p:spPr>
      </p:pic>
    </p:spTree>
    <p:extLst>
      <p:ext uri="{BB962C8B-B14F-4D97-AF65-F5344CB8AC3E}">
        <p14:creationId xmlns:p14="http://schemas.microsoft.com/office/powerpoint/2010/main" val="33777909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2DC06-B5D6-4C43-A135-1FA935F7ACC3}"/>
              </a:ext>
            </a:extLst>
          </p:cNvPr>
          <p:cNvSpPr>
            <a:spLocks noGrp="1"/>
          </p:cNvSpPr>
          <p:nvPr>
            <p:ph type="title"/>
          </p:nvPr>
        </p:nvSpPr>
        <p:spPr>
          <a:xfrm>
            <a:off x="838200" y="315249"/>
            <a:ext cx="10515600" cy="1325563"/>
          </a:xfrm>
        </p:spPr>
        <p:txBody>
          <a:bodyPr>
            <a:normAutofit/>
          </a:bodyPr>
          <a:lstStyle/>
          <a:p>
            <a:r>
              <a:rPr lang="en-IN" sz="3600" dirty="0"/>
              <a:t>Now when you go and check the application, the dark side works perfectly fine.</a:t>
            </a:r>
          </a:p>
        </p:txBody>
      </p:sp>
      <p:pic>
        <p:nvPicPr>
          <p:cNvPr id="5" name="Content Placeholder 4">
            <a:extLst>
              <a:ext uri="{FF2B5EF4-FFF2-40B4-BE49-F238E27FC236}">
                <a16:creationId xmlns:a16="http://schemas.microsoft.com/office/drawing/2014/main" id="{A555CC99-098E-4E58-93E5-06C516E8EA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22358" y="1825625"/>
            <a:ext cx="6947284" cy="4667250"/>
          </a:xfrm>
        </p:spPr>
      </p:pic>
    </p:spTree>
    <p:extLst>
      <p:ext uri="{BB962C8B-B14F-4D97-AF65-F5344CB8AC3E}">
        <p14:creationId xmlns:p14="http://schemas.microsoft.com/office/powerpoint/2010/main" val="8775796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51ADE-3654-4C7E-9E79-E329AB7CD1E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21A1394-7FCC-495B-9EF0-1ED56F73C0FD}"/>
              </a:ext>
            </a:extLst>
          </p:cNvPr>
          <p:cNvSpPr>
            <a:spLocks noGrp="1"/>
          </p:cNvSpPr>
          <p:nvPr>
            <p:ph idx="1"/>
          </p:nvPr>
        </p:nvSpPr>
        <p:spPr/>
        <p:txBody>
          <a:bodyPr/>
          <a:lstStyle/>
          <a:p>
            <a:r>
              <a:rPr lang="en-IN" dirty="0"/>
              <a:t>This is good. But manually merging this is not a good idea.</a:t>
            </a:r>
          </a:p>
          <a:p>
            <a:r>
              <a:rPr lang="en-IN" dirty="0"/>
              <a:t>There is a solution to this.</a:t>
            </a:r>
          </a:p>
          <a:p>
            <a:r>
              <a:rPr lang="en-IN" dirty="0"/>
              <a:t>Unlike in class-based components, you are not limited to one state property and that is also the reason why with class-based components </a:t>
            </a:r>
            <a:r>
              <a:rPr lang="en-IN" dirty="0" err="1"/>
              <a:t>setState</a:t>
            </a:r>
            <a:r>
              <a:rPr lang="en-IN" dirty="0"/>
              <a:t> did merge the updates with your old state.</a:t>
            </a:r>
          </a:p>
          <a:p>
            <a:r>
              <a:rPr lang="en-IN" dirty="0"/>
              <a:t>Now that is not the case anymore because you can simply define multiple states.</a:t>
            </a:r>
          </a:p>
        </p:txBody>
      </p:sp>
    </p:spTree>
    <p:extLst>
      <p:ext uri="{BB962C8B-B14F-4D97-AF65-F5344CB8AC3E}">
        <p14:creationId xmlns:p14="http://schemas.microsoft.com/office/powerpoint/2010/main" val="10361759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E643E-3259-4530-9CED-00FBD2DB8865}"/>
              </a:ext>
            </a:extLst>
          </p:cNvPr>
          <p:cNvSpPr>
            <a:spLocks noGrp="1"/>
          </p:cNvSpPr>
          <p:nvPr>
            <p:ph type="title"/>
          </p:nvPr>
        </p:nvSpPr>
        <p:spPr/>
        <p:txBody>
          <a:bodyPr>
            <a:noAutofit/>
          </a:bodyPr>
          <a:lstStyle/>
          <a:p>
            <a:r>
              <a:rPr lang="en-IN" sz="3200" dirty="0"/>
              <a:t>Create a new state. State doesn’t have to be an object. Here it is just a string, i.e. ‘light’. It could be a number, it could be array. </a:t>
            </a:r>
          </a:p>
        </p:txBody>
      </p:sp>
      <p:pic>
        <p:nvPicPr>
          <p:cNvPr id="5" name="Content Placeholder 4">
            <a:extLst>
              <a:ext uri="{FF2B5EF4-FFF2-40B4-BE49-F238E27FC236}">
                <a16:creationId xmlns:a16="http://schemas.microsoft.com/office/drawing/2014/main" id="{7E0FB7D6-D5BE-4549-9026-E1A92CA3FB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00850" y="2148423"/>
            <a:ext cx="6790300" cy="4344452"/>
          </a:xfrm>
        </p:spPr>
      </p:pic>
    </p:spTree>
    <p:extLst>
      <p:ext uri="{BB962C8B-B14F-4D97-AF65-F5344CB8AC3E}">
        <p14:creationId xmlns:p14="http://schemas.microsoft.com/office/powerpoint/2010/main" val="8332628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885E2-A86B-4FD7-B58B-AF1BEC58672D}"/>
              </a:ext>
            </a:extLst>
          </p:cNvPr>
          <p:cNvSpPr>
            <a:spLocks noGrp="1"/>
          </p:cNvSpPr>
          <p:nvPr>
            <p:ph type="title"/>
          </p:nvPr>
        </p:nvSpPr>
        <p:spPr/>
        <p:txBody>
          <a:bodyPr>
            <a:normAutofit/>
          </a:bodyPr>
          <a:lstStyle/>
          <a:p>
            <a:r>
              <a:rPr lang="en-IN" sz="3600" dirty="0"/>
              <a:t>Add these as the two elements.</a:t>
            </a:r>
          </a:p>
        </p:txBody>
      </p:sp>
      <p:pic>
        <p:nvPicPr>
          <p:cNvPr id="5" name="Content Placeholder 4">
            <a:extLst>
              <a:ext uri="{FF2B5EF4-FFF2-40B4-BE49-F238E27FC236}">
                <a16:creationId xmlns:a16="http://schemas.microsoft.com/office/drawing/2014/main" id="{B5064AFD-6A9E-4799-8CF4-58FBFDA51A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52451" y="2034562"/>
            <a:ext cx="7687098" cy="4292058"/>
          </a:xfrm>
        </p:spPr>
      </p:pic>
    </p:spTree>
    <p:extLst>
      <p:ext uri="{BB962C8B-B14F-4D97-AF65-F5344CB8AC3E}">
        <p14:creationId xmlns:p14="http://schemas.microsoft.com/office/powerpoint/2010/main" val="3311171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664CD-8C4C-47EE-9462-D372A20AC734}"/>
              </a:ext>
            </a:extLst>
          </p:cNvPr>
          <p:cNvSpPr>
            <a:spLocks noGrp="1"/>
          </p:cNvSpPr>
          <p:nvPr>
            <p:ph type="title"/>
          </p:nvPr>
        </p:nvSpPr>
        <p:spPr/>
        <p:txBody>
          <a:bodyPr>
            <a:normAutofit/>
          </a:bodyPr>
          <a:lstStyle/>
          <a:p>
            <a:r>
              <a:rPr lang="en-IN" sz="3600" dirty="0"/>
              <a:t>Remove side from the first state.</a:t>
            </a:r>
          </a:p>
        </p:txBody>
      </p:sp>
      <p:pic>
        <p:nvPicPr>
          <p:cNvPr id="5" name="Content Placeholder 4">
            <a:extLst>
              <a:ext uri="{FF2B5EF4-FFF2-40B4-BE49-F238E27FC236}">
                <a16:creationId xmlns:a16="http://schemas.microsoft.com/office/drawing/2014/main" id="{BD60C4F0-9F80-4ECF-BBAB-BC51A0E2B5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66947" y="2432950"/>
            <a:ext cx="6858105" cy="3552213"/>
          </a:xfrm>
        </p:spPr>
      </p:pic>
    </p:spTree>
    <p:extLst>
      <p:ext uri="{BB962C8B-B14F-4D97-AF65-F5344CB8AC3E}">
        <p14:creationId xmlns:p14="http://schemas.microsoft.com/office/powerpoint/2010/main" val="1424363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38BFB-821D-4D66-AF74-159A2C99B41B}"/>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7D0D0309-1194-4BA7-8327-B5007CDF21BA}"/>
              </a:ext>
            </a:extLst>
          </p:cNvPr>
          <p:cNvSpPr>
            <a:spLocks noGrp="1"/>
          </p:cNvSpPr>
          <p:nvPr>
            <p:ph idx="1"/>
          </p:nvPr>
        </p:nvSpPr>
        <p:spPr/>
        <p:txBody>
          <a:bodyPr/>
          <a:lstStyle/>
          <a:p>
            <a:r>
              <a:rPr lang="en-IN" dirty="0" err="1"/>
              <a:t>selectCharacter</a:t>
            </a:r>
            <a:r>
              <a:rPr lang="en-IN" dirty="0"/>
              <a:t> and destroyed would still be there.</a:t>
            </a:r>
          </a:p>
          <a:p>
            <a:r>
              <a:rPr lang="en-IN" dirty="0"/>
              <a:t>These two things are not directly related and they are also not updated together.</a:t>
            </a:r>
          </a:p>
          <a:p>
            <a:r>
              <a:rPr lang="en-IN" dirty="0"/>
              <a:t>So, we might want to split those into two different states as well.</a:t>
            </a:r>
          </a:p>
        </p:txBody>
      </p:sp>
    </p:spTree>
    <p:extLst>
      <p:ext uri="{BB962C8B-B14F-4D97-AF65-F5344CB8AC3E}">
        <p14:creationId xmlns:p14="http://schemas.microsoft.com/office/powerpoint/2010/main" val="40557268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80C13-1CAF-416C-A165-60BD695CC04F}"/>
              </a:ext>
            </a:extLst>
          </p:cNvPr>
          <p:cNvSpPr>
            <a:spLocks noGrp="1"/>
          </p:cNvSpPr>
          <p:nvPr>
            <p:ph type="title"/>
          </p:nvPr>
        </p:nvSpPr>
        <p:spPr/>
        <p:txBody>
          <a:bodyPr>
            <a:normAutofit/>
          </a:bodyPr>
          <a:lstStyle/>
          <a:p>
            <a:r>
              <a:rPr lang="en-IN" sz="3600" dirty="0"/>
              <a:t>Add two new states and delete the first state.</a:t>
            </a:r>
          </a:p>
        </p:txBody>
      </p:sp>
      <p:pic>
        <p:nvPicPr>
          <p:cNvPr id="5" name="Content Placeholder 4">
            <a:extLst>
              <a:ext uri="{FF2B5EF4-FFF2-40B4-BE49-F238E27FC236}">
                <a16:creationId xmlns:a16="http://schemas.microsoft.com/office/drawing/2014/main" id="{45997EF3-2D01-4E6E-90C8-85751EB3E5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3046" y="1825625"/>
            <a:ext cx="7525907" cy="4796848"/>
          </a:xfrm>
        </p:spPr>
      </p:pic>
    </p:spTree>
    <p:extLst>
      <p:ext uri="{BB962C8B-B14F-4D97-AF65-F5344CB8AC3E}">
        <p14:creationId xmlns:p14="http://schemas.microsoft.com/office/powerpoint/2010/main" val="7820591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B76BF-686A-43B1-8468-05CEA78DCA5F}"/>
              </a:ext>
            </a:extLst>
          </p:cNvPr>
          <p:cNvSpPr>
            <a:spLocks noGrp="1"/>
          </p:cNvSpPr>
          <p:nvPr>
            <p:ph type="title"/>
          </p:nvPr>
        </p:nvSpPr>
        <p:spPr/>
        <p:txBody>
          <a:bodyPr>
            <a:noAutofit/>
          </a:bodyPr>
          <a:lstStyle/>
          <a:p>
            <a:r>
              <a:rPr lang="en-IN" sz="3200" dirty="0"/>
              <a:t>In the </a:t>
            </a:r>
            <a:r>
              <a:rPr lang="en-IN" sz="3200" dirty="0" err="1"/>
              <a:t>sideHandler</a:t>
            </a:r>
            <a:r>
              <a:rPr lang="en-IN" sz="3200" dirty="0"/>
              <a:t>, make this change. Now we just have to call </a:t>
            </a:r>
            <a:r>
              <a:rPr lang="en-IN" sz="3200" dirty="0" err="1"/>
              <a:t>setChosenSide</a:t>
            </a:r>
            <a:r>
              <a:rPr lang="en-IN" sz="3200" dirty="0"/>
              <a:t> and pass in side. Because that is a string and it expects a string as well.</a:t>
            </a:r>
          </a:p>
        </p:txBody>
      </p:sp>
      <p:pic>
        <p:nvPicPr>
          <p:cNvPr id="5" name="Content Placeholder 4">
            <a:extLst>
              <a:ext uri="{FF2B5EF4-FFF2-40B4-BE49-F238E27FC236}">
                <a16:creationId xmlns:a16="http://schemas.microsoft.com/office/drawing/2014/main" id="{B34A647B-4D3B-4B5A-81AB-E1EF298C8D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8343" y="1973925"/>
            <a:ext cx="8275313" cy="4648547"/>
          </a:xfrm>
        </p:spPr>
      </p:pic>
    </p:spTree>
    <p:extLst>
      <p:ext uri="{BB962C8B-B14F-4D97-AF65-F5344CB8AC3E}">
        <p14:creationId xmlns:p14="http://schemas.microsoft.com/office/powerpoint/2010/main" val="27787455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851C2-2CC8-4F5E-83D4-0DE745E5C8FB}"/>
              </a:ext>
            </a:extLst>
          </p:cNvPr>
          <p:cNvSpPr>
            <a:spLocks noGrp="1"/>
          </p:cNvSpPr>
          <p:nvPr>
            <p:ph type="title"/>
          </p:nvPr>
        </p:nvSpPr>
        <p:spPr/>
        <p:txBody>
          <a:bodyPr>
            <a:normAutofit/>
          </a:bodyPr>
          <a:lstStyle/>
          <a:p>
            <a:r>
              <a:rPr lang="en-IN" sz="3600" dirty="0"/>
              <a:t>Similarly, make this change in the </a:t>
            </a:r>
            <a:r>
              <a:rPr lang="en-IN" sz="3600" dirty="0" err="1"/>
              <a:t>charSelectHandler</a:t>
            </a:r>
            <a:r>
              <a:rPr lang="en-IN" sz="3600" dirty="0"/>
              <a:t>.</a:t>
            </a:r>
          </a:p>
        </p:txBody>
      </p:sp>
      <p:pic>
        <p:nvPicPr>
          <p:cNvPr id="5" name="Content Placeholder 4">
            <a:extLst>
              <a:ext uri="{FF2B5EF4-FFF2-40B4-BE49-F238E27FC236}">
                <a16:creationId xmlns:a16="http://schemas.microsoft.com/office/drawing/2014/main" id="{F40B0327-B354-42B9-A909-53349B5FD6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8162" y="1896288"/>
            <a:ext cx="7415676" cy="4596587"/>
          </a:xfrm>
        </p:spPr>
      </p:pic>
    </p:spTree>
    <p:extLst>
      <p:ext uri="{BB962C8B-B14F-4D97-AF65-F5344CB8AC3E}">
        <p14:creationId xmlns:p14="http://schemas.microsoft.com/office/powerpoint/2010/main" val="1723830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A8B79-21F2-4454-AD36-88953451BD21}"/>
              </a:ext>
            </a:extLst>
          </p:cNvPr>
          <p:cNvSpPr>
            <a:spLocks noGrp="1"/>
          </p:cNvSpPr>
          <p:nvPr>
            <p:ph type="title"/>
          </p:nvPr>
        </p:nvSpPr>
        <p:spPr/>
        <p:txBody>
          <a:bodyPr>
            <a:noAutofit/>
          </a:bodyPr>
          <a:lstStyle/>
          <a:p>
            <a:r>
              <a:rPr lang="en-US" sz="3200" dirty="0"/>
              <a:t>Now in such a case you would have to convert your functional component to a class based one but of this conversion is annoying it's a lot of redundant work in the end.</a:t>
            </a:r>
            <a:endParaRPr lang="en-IN" sz="3200" dirty="0"/>
          </a:p>
        </p:txBody>
      </p:sp>
      <p:pic>
        <p:nvPicPr>
          <p:cNvPr id="5" name="Content Placeholder 4">
            <a:extLst>
              <a:ext uri="{FF2B5EF4-FFF2-40B4-BE49-F238E27FC236}">
                <a16:creationId xmlns:a16="http://schemas.microsoft.com/office/drawing/2014/main" id="{6DD2A535-F74D-4DB6-8A59-6B5F0312EC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1756" y="2002714"/>
            <a:ext cx="10768488" cy="4093285"/>
          </a:xfrm>
        </p:spPr>
      </p:pic>
    </p:spTree>
    <p:extLst>
      <p:ext uri="{BB962C8B-B14F-4D97-AF65-F5344CB8AC3E}">
        <p14:creationId xmlns:p14="http://schemas.microsoft.com/office/powerpoint/2010/main" val="27070365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DC6C4-CC9E-4554-9ED8-8B8E462A2E35}"/>
              </a:ext>
            </a:extLst>
          </p:cNvPr>
          <p:cNvSpPr>
            <a:spLocks noGrp="1"/>
          </p:cNvSpPr>
          <p:nvPr>
            <p:ph type="title"/>
          </p:nvPr>
        </p:nvSpPr>
        <p:spPr/>
        <p:txBody>
          <a:bodyPr>
            <a:noAutofit/>
          </a:bodyPr>
          <a:lstStyle/>
          <a:p>
            <a:r>
              <a:rPr lang="en-IN" sz="3600" dirty="0"/>
              <a:t>Down there it would be a string but here we initialized it with a number. This would totally be fine but just to be perfect, change this to a string.</a:t>
            </a:r>
          </a:p>
        </p:txBody>
      </p:sp>
      <p:pic>
        <p:nvPicPr>
          <p:cNvPr id="5" name="Content Placeholder 4">
            <a:extLst>
              <a:ext uri="{FF2B5EF4-FFF2-40B4-BE49-F238E27FC236}">
                <a16:creationId xmlns:a16="http://schemas.microsoft.com/office/drawing/2014/main" id="{67EDE768-594F-4449-8FFD-377605A532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2688" y="2148443"/>
            <a:ext cx="10026624" cy="4072247"/>
          </a:xfrm>
        </p:spPr>
      </p:pic>
    </p:spTree>
    <p:extLst>
      <p:ext uri="{BB962C8B-B14F-4D97-AF65-F5344CB8AC3E}">
        <p14:creationId xmlns:p14="http://schemas.microsoft.com/office/powerpoint/2010/main" val="32159338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1624A-7B2E-465C-BA85-0AC747A0FBEB}"/>
              </a:ext>
            </a:extLst>
          </p:cNvPr>
          <p:cNvSpPr>
            <a:spLocks noGrp="1"/>
          </p:cNvSpPr>
          <p:nvPr>
            <p:ph type="title"/>
          </p:nvPr>
        </p:nvSpPr>
        <p:spPr/>
        <p:txBody>
          <a:bodyPr>
            <a:normAutofit/>
          </a:bodyPr>
          <a:lstStyle/>
          <a:p>
            <a:r>
              <a:rPr lang="en-IN" sz="3600" dirty="0"/>
              <a:t>Similarly, make this change in the </a:t>
            </a:r>
            <a:r>
              <a:rPr lang="en-IN" sz="3600" dirty="0" err="1"/>
              <a:t>destructionHandler</a:t>
            </a:r>
            <a:r>
              <a:rPr lang="en-IN" sz="3600" dirty="0"/>
              <a:t> as well.</a:t>
            </a:r>
          </a:p>
        </p:txBody>
      </p:sp>
      <p:pic>
        <p:nvPicPr>
          <p:cNvPr id="5" name="Content Placeholder 4">
            <a:extLst>
              <a:ext uri="{FF2B5EF4-FFF2-40B4-BE49-F238E27FC236}">
                <a16:creationId xmlns:a16="http://schemas.microsoft.com/office/drawing/2014/main" id="{4F009AAC-84B5-4022-B6E2-20057F79BC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51283" y="2076975"/>
            <a:ext cx="6689433" cy="4415900"/>
          </a:xfrm>
        </p:spPr>
      </p:pic>
    </p:spTree>
    <p:extLst>
      <p:ext uri="{BB962C8B-B14F-4D97-AF65-F5344CB8AC3E}">
        <p14:creationId xmlns:p14="http://schemas.microsoft.com/office/powerpoint/2010/main" val="11124122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C2110-CE15-433B-B057-49495C3C6113}"/>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D3A8C50C-6986-4192-88D4-9FCE2CA18F5D}"/>
              </a:ext>
            </a:extLst>
          </p:cNvPr>
          <p:cNvSpPr>
            <a:spLocks noGrp="1"/>
          </p:cNvSpPr>
          <p:nvPr>
            <p:ph idx="1"/>
          </p:nvPr>
        </p:nvSpPr>
        <p:spPr/>
        <p:txBody>
          <a:bodyPr/>
          <a:lstStyle/>
          <a:p>
            <a:r>
              <a:rPr lang="en-IN" dirty="0"/>
              <a:t>Of course, all the places where we have mentioned state won’t work anymore but now we have our separate constants.</a:t>
            </a:r>
          </a:p>
          <a:p>
            <a:r>
              <a:rPr lang="en-IN" dirty="0"/>
              <a:t>We have </a:t>
            </a:r>
            <a:r>
              <a:rPr lang="en-IN" dirty="0" err="1"/>
              <a:t>chosenSide</a:t>
            </a:r>
            <a:r>
              <a:rPr lang="en-IN" dirty="0"/>
              <a:t>, </a:t>
            </a:r>
            <a:r>
              <a:rPr lang="en-IN" dirty="0" err="1"/>
              <a:t>selectedCharacter</a:t>
            </a:r>
            <a:r>
              <a:rPr lang="en-IN" dirty="0"/>
              <a:t> and destroyed states.</a:t>
            </a:r>
          </a:p>
          <a:p>
            <a:r>
              <a:rPr lang="en-IN" dirty="0"/>
              <a:t>So, we have to use these constants now.</a:t>
            </a:r>
          </a:p>
        </p:txBody>
      </p:sp>
    </p:spTree>
    <p:extLst>
      <p:ext uri="{BB962C8B-B14F-4D97-AF65-F5344CB8AC3E}">
        <p14:creationId xmlns:p14="http://schemas.microsoft.com/office/powerpoint/2010/main" val="15668688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B90AC-B34A-4CED-99C2-92F32FFB5607}"/>
              </a:ext>
            </a:extLst>
          </p:cNvPr>
          <p:cNvSpPr>
            <a:spLocks noGrp="1"/>
          </p:cNvSpPr>
          <p:nvPr>
            <p:ph type="title"/>
          </p:nvPr>
        </p:nvSpPr>
        <p:spPr/>
        <p:txBody>
          <a:bodyPr>
            <a:normAutofit/>
          </a:bodyPr>
          <a:lstStyle/>
          <a:p>
            <a:r>
              <a:rPr lang="en-IN" sz="3600" dirty="0"/>
              <a:t>Make these changes in the code.</a:t>
            </a:r>
          </a:p>
        </p:txBody>
      </p:sp>
      <p:pic>
        <p:nvPicPr>
          <p:cNvPr id="5" name="Content Placeholder 4">
            <a:extLst>
              <a:ext uri="{FF2B5EF4-FFF2-40B4-BE49-F238E27FC236}">
                <a16:creationId xmlns:a16="http://schemas.microsoft.com/office/drawing/2014/main" id="{80521E51-3384-461E-AC24-2DE9DD0E45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1281" y="1764433"/>
            <a:ext cx="6769437" cy="4935393"/>
          </a:xfrm>
        </p:spPr>
      </p:pic>
    </p:spTree>
    <p:extLst>
      <p:ext uri="{BB962C8B-B14F-4D97-AF65-F5344CB8AC3E}">
        <p14:creationId xmlns:p14="http://schemas.microsoft.com/office/powerpoint/2010/main" val="11033923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E3AC8-56F2-4D6B-B96E-1FD69EF7520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5EF0837-71C7-4E93-AD7B-6A3F8631FDE8}"/>
              </a:ext>
            </a:extLst>
          </p:cNvPr>
          <p:cNvSpPr>
            <a:spLocks noGrp="1"/>
          </p:cNvSpPr>
          <p:nvPr>
            <p:ph idx="1"/>
          </p:nvPr>
        </p:nvSpPr>
        <p:spPr/>
        <p:txBody>
          <a:bodyPr/>
          <a:lstStyle/>
          <a:p>
            <a:r>
              <a:rPr lang="en-IN" dirty="0"/>
              <a:t>If you go to the application in browser, you will see that everything works perfectly and we don’t have to update manually.</a:t>
            </a:r>
          </a:p>
          <a:p>
            <a:r>
              <a:rPr lang="en-IN" dirty="0"/>
              <a:t>It’s also a bit more readable and easier to understand.</a:t>
            </a:r>
          </a:p>
          <a:p>
            <a:r>
              <a:rPr lang="en-IN" dirty="0"/>
              <a:t>That is our first transformation of the app component which now uses React hook called </a:t>
            </a:r>
            <a:r>
              <a:rPr lang="en-IN" dirty="0" err="1"/>
              <a:t>useState</a:t>
            </a:r>
            <a:r>
              <a:rPr lang="en-IN" dirty="0"/>
              <a:t> which is arguably the most important React hook.</a:t>
            </a:r>
          </a:p>
        </p:txBody>
      </p:sp>
    </p:spTree>
    <p:extLst>
      <p:ext uri="{BB962C8B-B14F-4D97-AF65-F5344CB8AC3E}">
        <p14:creationId xmlns:p14="http://schemas.microsoft.com/office/powerpoint/2010/main" val="29131182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5DF5B-4CD6-401B-9CB0-CA8B1D261530}"/>
              </a:ext>
            </a:extLst>
          </p:cNvPr>
          <p:cNvSpPr>
            <a:spLocks noGrp="1"/>
          </p:cNvSpPr>
          <p:nvPr>
            <p:ph type="title"/>
          </p:nvPr>
        </p:nvSpPr>
        <p:spPr/>
        <p:txBody>
          <a:bodyPr>
            <a:noAutofit/>
          </a:bodyPr>
          <a:lstStyle/>
          <a:p>
            <a:r>
              <a:rPr lang="en-IN" sz="2800" dirty="0"/>
              <a:t>Now in the </a:t>
            </a:r>
            <a:r>
              <a:rPr lang="en-IN" sz="2800" dirty="0" err="1"/>
              <a:t>CharPicker</a:t>
            </a:r>
            <a:r>
              <a:rPr lang="en-IN" sz="2800" dirty="0"/>
              <a:t> component, we have the state and we know how to manage that. We also have a lifecycle method, </a:t>
            </a:r>
            <a:r>
              <a:rPr lang="en-IN" sz="2800" dirty="0" err="1"/>
              <a:t>componentDidMount</a:t>
            </a:r>
            <a:r>
              <a:rPr lang="en-IN" sz="2800" dirty="0"/>
              <a:t>. So, how do we work with that now in a functional component world?</a:t>
            </a:r>
          </a:p>
        </p:txBody>
      </p:sp>
      <p:pic>
        <p:nvPicPr>
          <p:cNvPr id="5" name="Content Placeholder 4">
            <a:extLst>
              <a:ext uri="{FF2B5EF4-FFF2-40B4-BE49-F238E27FC236}">
                <a16:creationId xmlns:a16="http://schemas.microsoft.com/office/drawing/2014/main" id="{BF8BB742-9068-45C4-95EC-5FA8C2BBC8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14696" y="1815379"/>
            <a:ext cx="7362608" cy="4908405"/>
          </a:xfrm>
        </p:spPr>
      </p:pic>
    </p:spTree>
    <p:extLst>
      <p:ext uri="{BB962C8B-B14F-4D97-AF65-F5344CB8AC3E}">
        <p14:creationId xmlns:p14="http://schemas.microsoft.com/office/powerpoint/2010/main" val="15488253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068B7-8719-4F46-8018-A6E48A35CF96}"/>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41FE68FE-3D1E-41FF-9D2C-78168D63DDA7}"/>
              </a:ext>
            </a:extLst>
          </p:cNvPr>
          <p:cNvSpPr>
            <a:spLocks noGrp="1"/>
          </p:cNvSpPr>
          <p:nvPr>
            <p:ph idx="1"/>
          </p:nvPr>
        </p:nvSpPr>
        <p:spPr/>
        <p:txBody>
          <a:bodyPr/>
          <a:lstStyle/>
          <a:p>
            <a:r>
              <a:rPr lang="en-IN" dirty="0"/>
              <a:t>You can’t add lifecycle methods like </a:t>
            </a:r>
            <a:r>
              <a:rPr lang="en-IN" dirty="0" err="1"/>
              <a:t>componetDidMount</a:t>
            </a:r>
            <a:r>
              <a:rPr lang="en-IN" dirty="0"/>
              <a:t> to functional components.</a:t>
            </a:r>
          </a:p>
          <a:p>
            <a:r>
              <a:rPr lang="en-IN" dirty="0"/>
              <a:t>React hooks have a solution for that.</a:t>
            </a:r>
          </a:p>
        </p:txBody>
      </p:sp>
    </p:spTree>
    <p:extLst>
      <p:ext uri="{BB962C8B-B14F-4D97-AF65-F5344CB8AC3E}">
        <p14:creationId xmlns:p14="http://schemas.microsoft.com/office/powerpoint/2010/main" val="34085989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1E8D2-0111-4C54-9438-BD9AEB1BC146}"/>
              </a:ext>
            </a:extLst>
          </p:cNvPr>
          <p:cNvSpPr>
            <a:spLocks noGrp="1"/>
          </p:cNvSpPr>
          <p:nvPr>
            <p:ph type="title"/>
          </p:nvPr>
        </p:nvSpPr>
        <p:spPr/>
        <p:txBody>
          <a:bodyPr>
            <a:normAutofit/>
          </a:bodyPr>
          <a:lstStyle/>
          <a:p>
            <a:r>
              <a:rPr lang="en-IN" sz="3600" dirty="0"/>
              <a:t>Change this into a functional component.</a:t>
            </a:r>
          </a:p>
        </p:txBody>
      </p:sp>
      <p:pic>
        <p:nvPicPr>
          <p:cNvPr id="5" name="Content Placeholder 4">
            <a:extLst>
              <a:ext uri="{FF2B5EF4-FFF2-40B4-BE49-F238E27FC236}">
                <a16:creationId xmlns:a16="http://schemas.microsoft.com/office/drawing/2014/main" id="{B790AA62-AF4F-4B45-A3DD-9EA8DE2613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6749" y="2254559"/>
            <a:ext cx="7098501" cy="3661332"/>
          </a:xfrm>
        </p:spPr>
      </p:pic>
    </p:spTree>
    <p:extLst>
      <p:ext uri="{BB962C8B-B14F-4D97-AF65-F5344CB8AC3E}">
        <p14:creationId xmlns:p14="http://schemas.microsoft.com/office/powerpoint/2010/main" val="27514544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CA6BE-21A4-481C-BA0F-F2AE5A2ED09A}"/>
              </a:ext>
            </a:extLst>
          </p:cNvPr>
          <p:cNvSpPr>
            <a:spLocks noGrp="1"/>
          </p:cNvSpPr>
          <p:nvPr>
            <p:ph type="title"/>
          </p:nvPr>
        </p:nvSpPr>
        <p:spPr/>
        <p:txBody>
          <a:bodyPr>
            <a:normAutofit/>
          </a:bodyPr>
          <a:lstStyle/>
          <a:p>
            <a:r>
              <a:rPr lang="en-IN" sz="3600" dirty="0"/>
              <a:t>Import </a:t>
            </a:r>
            <a:r>
              <a:rPr lang="en-IN" sz="3600" dirty="0" err="1"/>
              <a:t>useState</a:t>
            </a:r>
            <a:r>
              <a:rPr lang="en-IN" sz="3600" dirty="0"/>
              <a:t>. Now instead of one state, we are going to use two states.</a:t>
            </a:r>
          </a:p>
        </p:txBody>
      </p:sp>
      <p:pic>
        <p:nvPicPr>
          <p:cNvPr id="5" name="Content Placeholder 4">
            <a:extLst>
              <a:ext uri="{FF2B5EF4-FFF2-40B4-BE49-F238E27FC236}">
                <a16:creationId xmlns:a16="http://schemas.microsoft.com/office/drawing/2014/main" id="{88BF3019-DF6E-4107-A5A2-640A0E57C9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3593" y="2156708"/>
            <a:ext cx="7984814" cy="3920531"/>
          </a:xfrm>
        </p:spPr>
      </p:pic>
    </p:spTree>
    <p:extLst>
      <p:ext uri="{BB962C8B-B14F-4D97-AF65-F5344CB8AC3E}">
        <p14:creationId xmlns:p14="http://schemas.microsoft.com/office/powerpoint/2010/main" val="10611392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B5CE8-AD0B-42C6-9E12-A43FACA193A0}"/>
              </a:ext>
            </a:extLst>
          </p:cNvPr>
          <p:cNvSpPr>
            <a:spLocks noGrp="1"/>
          </p:cNvSpPr>
          <p:nvPr>
            <p:ph type="title"/>
          </p:nvPr>
        </p:nvSpPr>
        <p:spPr/>
        <p:txBody>
          <a:bodyPr>
            <a:normAutofit/>
          </a:bodyPr>
          <a:lstStyle/>
          <a:p>
            <a:r>
              <a:rPr lang="en-IN" sz="3600" dirty="0"/>
              <a:t>Replace the existing state with these two states.</a:t>
            </a:r>
          </a:p>
        </p:txBody>
      </p:sp>
      <p:pic>
        <p:nvPicPr>
          <p:cNvPr id="5" name="Content Placeholder 4">
            <a:extLst>
              <a:ext uri="{FF2B5EF4-FFF2-40B4-BE49-F238E27FC236}">
                <a16:creationId xmlns:a16="http://schemas.microsoft.com/office/drawing/2014/main" id="{E4822883-1B45-4798-9253-0CDA5A4B28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0870" y="2177002"/>
            <a:ext cx="7730259" cy="4315873"/>
          </a:xfrm>
        </p:spPr>
      </p:pic>
    </p:spTree>
    <p:extLst>
      <p:ext uri="{BB962C8B-B14F-4D97-AF65-F5344CB8AC3E}">
        <p14:creationId xmlns:p14="http://schemas.microsoft.com/office/powerpoint/2010/main" val="1188885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4488-46FD-4B0A-9DFA-FEDC0AF4B1E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F678E14-5C21-45B1-857B-332979057164}"/>
              </a:ext>
            </a:extLst>
          </p:cNvPr>
          <p:cNvSpPr>
            <a:spLocks noGrp="1"/>
          </p:cNvSpPr>
          <p:nvPr>
            <p:ph idx="1"/>
          </p:nvPr>
        </p:nvSpPr>
        <p:spPr/>
        <p:txBody>
          <a:bodyPr/>
          <a:lstStyle/>
          <a:p>
            <a:r>
              <a:rPr lang="en-US" dirty="0"/>
              <a:t>Now in addition to managing state class based components all were the only components that could have lifecycle methods also called lifecycle hooks which are not to be confused with reactive hooks.</a:t>
            </a:r>
            <a:endParaRPr lang="en-IN" dirty="0"/>
          </a:p>
        </p:txBody>
      </p:sp>
    </p:spTree>
    <p:extLst>
      <p:ext uri="{BB962C8B-B14F-4D97-AF65-F5344CB8AC3E}">
        <p14:creationId xmlns:p14="http://schemas.microsoft.com/office/powerpoint/2010/main" val="24068025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DC898-07B0-4B41-AA32-60035F1F7270}"/>
              </a:ext>
            </a:extLst>
          </p:cNvPr>
          <p:cNvSpPr>
            <a:spLocks noGrp="1"/>
          </p:cNvSpPr>
          <p:nvPr>
            <p:ph type="title"/>
          </p:nvPr>
        </p:nvSpPr>
        <p:spPr/>
        <p:txBody>
          <a:bodyPr>
            <a:normAutofit/>
          </a:bodyPr>
          <a:lstStyle/>
          <a:p>
            <a:r>
              <a:rPr lang="en-IN" sz="3600" dirty="0"/>
              <a:t>Now we need to fix our </a:t>
            </a:r>
            <a:r>
              <a:rPr lang="en-IN" sz="3600" dirty="0" err="1"/>
              <a:t>jsx</a:t>
            </a:r>
            <a:r>
              <a:rPr lang="en-IN" sz="3600" dirty="0"/>
              <a:t> code. Remove the render method first of all.</a:t>
            </a:r>
          </a:p>
        </p:txBody>
      </p:sp>
      <p:pic>
        <p:nvPicPr>
          <p:cNvPr id="5" name="Content Placeholder 4">
            <a:extLst>
              <a:ext uri="{FF2B5EF4-FFF2-40B4-BE49-F238E27FC236}">
                <a16:creationId xmlns:a16="http://schemas.microsoft.com/office/drawing/2014/main" id="{160BA333-EFFE-4E3D-80AD-67D84C7702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04685" y="1825625"/>
            <a:ext cx="7582630" cy="4810702"/>
          </a:xfrm>
        </p:spPr>
      </p:pic>
    </p:spTree>
    <p:extLst>
      <p:ext uri="{BB962C8B-B14F-4D97-AF65-F5344CB8AC3E}">
        <p14:creationId xmlns:p14="http://schemas.microsoft.com/office/powerpoint/2010/main" val="1062790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A4FF-08BB-4A76-84C6-206E9BBFC665}"/>
              </a:ext>
            </a:extLst>
          </p:cNvPr>
          <p:cNvSpPr>
            <a:spLocks noGrp="1"/>
          </p:cNvSpPr>
          <p:nvPr>
            <p:ph type="title"/>
          </p:nvPr>
        </p:nvSpPr>
        <p:spPr/>
        <p:txBody>
          <a:bodyPr>
            <a:normAutofit/>
          </a:bodyPr>
          <a:lstStyle/>
          <a:p>
            <a:r>
              <a:rPr lang="en-IN" sz="3600" dirty="0"/>
              <a:t>Remove </a:t>
            </a:r>
            <a:r>
              <a:rPr lang="en-IN" sz="3600" dirty="0" err="1"/>
              <a:t>this.state</a:t>
            </a:r>
            <a:r>
              <a:rPr lang="en-IN" sz="3600" dirty="0"/>
              <a:t>. From everywhere in the code.</a:t>
            </a:r>
          </a:p>
        </p:txBody>
      </p:sp>
      <p:pic>
        <p:nvPicPr>
          <p:cNvPr id="5" name="Content Placeholder 4">
            <a:extLst>
              <a:ext uri="{FF2B5EF4-FFF2-40B4-BE49-F238E27FC236}">
                <a16:creationId xmlns:a16="http://schemas.microsoft.com/office/drawing/2014/main" id="{CDE442EC-5ED4-446C-8871-4EB4EC2F0B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64885" y="1922607"/>
            <a:ext cx="6062230" cy="4667250"/>
          </a:xfrm>
        </p:spPr>
      </p:pic>
    </p:spTree>
    <p:extLst>
      <p:ext uri="{BB962C8B-B14F-4D97-AF65-F5344CB8AC3E}">
        <p14:creationId xmlns:p14="http://schemas.microsoft.com/office/powerpoint/2010/main" val="31173539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C6E14-492C-4DA5-937F-A68D1D36F64A}"/>
              </a:ext>
            </a:extLst>
          </p:cNvPr>
          <p:cNvSpPr>
            <a:spLocks noGrp="1"/>
          </p:cNvSpPr>
          <p:nvPr>
            <p:ph type="title"/>
          </p:nvPr>
        </p:nvSpPr>
        <p:spPr/>
        <p:txBody>
          <a:bodyPr>
            <a:normAutofit/>
          </a:bodyPr>
          <a:lstStyle/>
          <a:p>
            <a:r>
              <a:rPr lang="en-IN" sz="3600" dirty="0"/>
              <a:t>Replace characters with </a:t>
            </a:r>
            <a:r>
              <a:rPr lang="en-IN" sz="3600" dirty="0" err="1"/>
              <a:t>loadedChars</a:t>
            </a:r>
            <a:r>
              <a:rPr lang="en-IN" sz="3600" dirty="0"/>
              <a:t>.</a:t>
            </a:r>
          </a:p>
        </p:txBody>
      </p:sp>
      <p:pic>
        <p:nvPicPr>
          <p:cNvPr id="5" name="Content Placeholder 4">
            <a:extLst>
              <a:ext uri="{FF2B5EF4-FFF2-40B4-BE49-F238E27FC236}">
                <a16:creationId xmlns:a16="http://schemas.microsoft.com/office/drawing/2014/main" id="{854FE936-461F-4358-941B-C3BB3C040D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00649" y="2344168"/>
            <a:ext cx="5990702" cy="3633895"/>
          </a:xfrm>
        </p:spPr>
      </p:pic>
    </p:spTree>
    <p:extLst>
      <p:ext uri="{BB962C8B-B14F-4D97-AF65-F5344CB8AC3E}">
        <p14:creationId xmlns:p14="http://schemas.microsoft.com/office/powerpoint/2010/main" val="12080270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8F573-2EB5-4BC2-B3E8-C31413B29BB4}"/>
              </a:ext>
            </a:extLst>
          </p:cNvPr>
          <p:cNvSpPr>
            <a:spLocks noGrp="1"/>
          </p:cNvSpPr>
          <p:nvPr>
            <p:ph type="title"/>
          </p:nvPr>
        </p:nvSpPr>
        <p:spPr/>
        <p:txBody>
          <a:bodyPr>
            <a:normAutofit/>
          </a:bodyPr>
          <a:lstStyle/>
          <a:p>
            <a:r>
              <a:rPr lang="en-IN" sz="3600" dirty="0"/>
              <a:t>Instead of </a:t>
            </a:r>
            <a:r>
              <a:rPr lang="en-IN" sz="3600" dirty="0" err="1"/>
              <a:t>this.props</a:t>
            </a:r>
            <a:r>
              <a:rPr lang="en-IN" sz="3600" dirty="0"/>
              <a:t>, use just props.</a:t>
            </a:r>
          </a:p>
        </p:txBody>
      </p:sp>
      <p:pic>
        <p:nvPicPr>
          <p:cNvPr id="5" name="Content Placeholder 4">
            <a:extLst>
              <a:ext uri="{FF2B5EF4-FFF2-40B4-BE49-F238E27FC236}">
                <a16:creationId xmlns:a16="http://schemas.microsoft.com/office/drawing/2014/main" id="{DB5C42AE-1967-411E-A5C6-7157D278D8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92820" y="2179155"/>
            <a:ext cx="6406360" cy="4207790"/>
          </a:xfrm>
        </p:spPr>
      </p:pic>
    </p:spTree>
    <p:extLst>
      <p:ext uri="{BB962C8B-B14F-4D97-AF65-F5344CB8AC3E}">
        <p14:creationId xmlns:p14="http://schemas.microsoft.com/office/powerpoint/2010/main" val="12131714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411A7-A12D-4A87-93F6-729719D7B3EB}"/>
              </a:ext>
            </a:extLst>
          </p:cNvPr>
          <p:cNvSpPr>
            <a:spLocks noGrp="1"/>
          </p:cNvSpPr>
          <p:nvPr>
            <p:ph type="title"/>
          </p:nvPr>
        </p:nvSpPr>
        <p:spPr/>
        <p:txBody>
          <a:bodyPr>
            <a:normAutofit/>
          </a:bodyPr>
          <a:lstStyle/>
          <a:p>
            <a:r>
              <a:rPr lang="en-IN" sz="3600" dirty="0"/>
              <a:t>Then again replace characters with </a:t>
            </a:r>
            <a:r>
              <a:rPr lang="en-IN" sz="3600" dirty="0" err="1"/>
              <a:t>loadedChars</a:t>
            </a:r>
            <a:r>
              <a:rPr lang="en-IN" sz="3600" dirty="0"/>
              <a:t>.</a:t>
            </a:r>
          </a:p>
        </p:txBody>
      </p:sp>
      <p:pic>
        <p:nvPicPr>
          <p:cNvPr id="5" name="Content Placeholder 4">
            <a:extLst>
              <a:ext uri="{FF2B5EF4-FFF2-40B4-BE49-F238E27FC236}">
                <a16:creationId xmlns:a16="http://schemas.microsoft.com/office/drawing/2014/main" id="{06B5F9EE-AECA-481D-9D96-5FAFE951B2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40078" y="1825625"/>
            <a:ext cx="6511843" cy="4667250"/>
          </a:xfrm>
        </p:spPr>
      </p:pic>
    </p:spTree>
    <p:extLst>
      <p:ext uri="{BB962C8B-B14F-4D97-AF65-F5344CB8AC3E}">
        <p14:creationId xmlns:p14="http://schemas.microsoft.com/office/powerpoint/2010/main" val="27740300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2713-713E-4B56-9DD4-CFE5432EBF3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D5F8211-C721-47DC-9EF5-E5446F8556D8}"/>
              </a:ext>
            </a:extLst>
          </p:cNvPr>
          <p:cNvSpPr>
            <a:spLocks noGrp="1"/>
          </p:cNvSpPr>
          <p:nvPr>
            <p:ph idx="1"/>
          </p:nvPr>
        </p:nvSpPr>
        <p:spPr/>
        <p:txBody>
          <a:bodyPr/>
          <a:lstStyle/>
          <a:p>
            <a:r>
              <a:rPr lang="en-IN" dirty="0"/>
              <a:t>We have replaced the state but what about </a:t>
            </a:r>
            <a:r>
              <a:rPr lang="en-IN" dirty="0" err="1"/>
              <a:t>componentDidMount</a:t>
            </a:r>
            <a:r>
              <a:rPr lang="en-IN" dirty="0"/>
              <a:t>?</a:t>
            </a:r>
          </a:p>
          <a:p>
            <a:r>
              <a:rPr lang="en-IN" dirty="0" err="1"/>
              <a:t>useState</a:t>
            </a:r>
            <a:r>
              <a:rPr lang="en-IN" dirty="0"/>
              <a:t> is a super-important hook but it’s not the only one.</a:t>
            </a:r>
          </a:p>
          <a:p>
            <a:r>
              <a:rPr lang="en-IN" dirty="0"/>
              <a:t>To manage </a:t>
            </a:r>
            <a:r>
              <a:rPr lang="en-IN" dirty="0" err="1"/>
              <a:t>componentDidMount</a:t>
            </a:r>
            <a:r>
              <a:rPr lang="en-IN" dirty="0"/>
              <a:t>, we can use </a:t>
            </a:r>
            <a:r>
              <a:rPr lang="en-IN" dirty="0" err="1"/>
              <a:t>useEffect</a:t>
            </a:r>
            <a:r>
              <a:rPr lang="en-IN" dirty="0"/>
              <a:t> now.</a:t>
            </a:r>
          </a:p>
          <a:p>
            <a:r>
              <a:rPr lang="en-IN" dirty="0"/>
              <a:t>The reason why it is named </a:t>
            </a:r>
            <a:r>
              <a:rPr lang="en-IN" dirty="0" err="1"/>
              <a:t>useEffect</a:t>
            </a:r>
            <a:r>
              <a:rPr lang="en-IN" dirty="0"/>
              <a:t> and not </a:t>
            </a:r>
            <a:r>
              <a:rPr lang="en-IN" dirty="0" err="1"/>
              <a:t>useComponentDidMount</a:t>
            </a:r>
            <a:r>
              <a:rPr lang="en-IN" dirty="0"/>
              <a:t> is because </a:t>
            </a:r>
            <a:r>
              <a:rPr lang="en-IN" dirty="0" err="1"/>
              <a:t>useEffect</a:t>
            </a:r>
            <a:r>
              <a:rPr lang="en-IN" dirty="0"/>
              <a:t> is there to manage side effects like HTTP requests that happen in your components.</a:t>
            </a:r>
          </a:p>
          <a:p>
            <a:r>
              <a:rPr lang="en-IN" dirty="0"/>
              <a:t>It works a bit differently than </a:t>
            </a:r>
            <a:r>
              <a:rPr lang="en-IN" dirty="0" err="1"/>
              <a:t>componentDidMount</a:t>
            </a:r>
            <a:r>
              <a:rPr lang="en-IN" dirty="0"/>
              <a:t>. Let’s see how.</a:t>
            </a:r>
          </a:p>
        </p:txBody>
      </p:sp>
    </p:spTree>
    <p:extLst>
      <p:ext uri="{BB962C8B-B14F-4D97-AF65-F5344CB8AC3E}">
        <p14:creationId xmlns:p14="http://schemas.microsoft.com/office/powerpoint/2010/main" val="18498061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38DE-EC13-49A6-8BF1-8960EC9B0883}"/>
              </a:ext>
            </a:extLst>
          </p:cNvPr>
          <p:cNvSpPr>
            <a:spLocks noGrp="1"/>
          </p:cNvSpPr>
          <p:nvPr>
            <p:ph type="title"/>
          </p:nvPr>
        </p:nvSpPr>
        <p:spPr/>
        <p:txBody>
          <a:bodyPr>
            <a:normAutofit/>
          </a:bodyPr>
          <a:lstStyle/>
          <a:p>
            <a:r>
              <a:rPr lang="en-IN" sz="3600" dirty="0"/>
              <a:t>Import </a:t>
            </a:r>
            <a:r>
              <a:rPr lang="en-IN" sz="3600" dirty="0" err="1"/>
              <a:t>useEffect</a:t>
            </a:r>
            <a:r>
              <a:rPr lang="en-IN" sz="3600" dirty="0"/>
              <a:t>.</a:t>
            </a:r>
          </a:p>
        </p:txBody>
      </p:sp>
      <p:pic>
        <p:nvPicPr>
          <p:cNvPr id="5" name="Content Placeholder 4">
            <a:extLst>
              <a:ext uri="{FF2B5EF4-FFF2-40B4-BE49-F238E27FC236}">
                <a16:creationId xmlns:a16="http://schemas.microsoft.com/office/drawing/2014/main" id="{88AE8214-C91E-4715-9EF7-5E639711EA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7904" y="2209538"/>
            <a:ext cx="8516192" cy="3853846"/>
          </a:xfrm>
        </p:spPr>
      </p:pic>
    </p:spTree>
    <p:extLst>
      <p:ext uri="{BB962C8B-B14F-4D97-AF65-F5344CB8AC3E}">
        <p14:creationId xmlns:p14="http://schemas.microsoft.com/office/powerpoint/2010/main" val="11892106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A4FE9-08A9-462C-8781-6ADEAA5695BB}"/>
              </a:ext>
            </a:extLst>
          </p:cNvPr>
          <p:cNvSpPr>
            <a:spLocks noGrp="1"/>
          </p:cNvSpPr>
          <p:nvPr>
            <p:ph type="title"/>
          </p:nvPr>
        </p:nvSpPr>
        <p:spPr/>
        <p:txBody>
          <a:bodyPr>
            <a:noAutofit/>
          </a:bodyPr>
          <a:lstStyle/>
          <a:p>
            <a:r>
              <a:rPr lang="en-IN" sz="2800" dirty="0"/>
              <a:t>Add </a:t>
            </a:r>
            <a:r>
              <a:rPr lang="en-IN" sz="2800" dirty="0" err="1"/>
              <a:t>useEffect</a:t>
            </a:r>
            <a:r>
              <a:rPr lang="en-IN" sz="2800" dirty="0"/>
              <a:t>. It takes a function for an argument. This function will be executed for you by react on every render cycle </a:t>
            </a:r>
            <a:r>
              <a:rPr lang="en-IN" sz="2800" b="1" i="1" dirty="0">
                <a:solidFill>
                  <a:srgbClr val="FF0000"/>
                </a:solidFill>
              </a:rPr>
              <a:t>after</a:t>
            </a:r>
            <a:r>
              <a:rPr lang="en-IN" sz="2800" dirty="0"/>
              <a:t> the component has been rendered. This somewhat sounds like </a:t>
            </a:r>
            <a:r>
              <a:rPr lang="en-IN" sz="2800" dirty="0" err="1"/>
              <a:t>componendDidMount</a:t>
            </a:r>
            <a:r>
              <a:rPr lang="en-IN" sz="2800" dirty="0"/>
              <a:t> because that also runs after the component.</a:t>
            </a:r>
          </a:p>
        </p:txBody>
      </p:sp>
      <p:pic>
        <p:nvPicPr>
          <p:cNvPr id="5" name="Content Placeholder 4">
            <a:extLst>
              <a:ext uri="{FF2B5EF4-FFF2-40B4-BE49-F238E27FC236}">
                <a16:creationId xmlns:a16="http://schemas.microsoft.com/office/drawing/2014/main" id="{4E8B11E5-57A9-43B8-9916-24DF8A9591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61432" y="2258410"/>
            <a:ext cx="6869135" cy="4114680"/>
          </a:xfrm>
        </p:spPr>
      </p:pic>
    </p:spTree>
    <p:extLst>
      <p:ext uri="{BB962C8B-B14F-4D97-AF65-F5344CB8AC3E}">
        <p14:creationId xmlns:p14="http://schemas.microsoft.com/office/powerpoint/2010/main" val="24648764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66B06-FCF0-4B38-854C-6C7D6132539A}"/>
              </a:ext>
            </a:extLst>
          </p:cNvPr>
          <p:cNvSpPr>
            <a:spLocks noGrp="1"/>
          </p:cNvSpPr>
          <p:nvPr>
            <p:ph type="title"/>
          </p:nvPr>
        </p:nvSpPr>
        <p:spPr/>
        <p:txBody>
          <a:bodyPr>
            <a:noAutofit/>
          </a:bodyPr>
          <a:lstStyle/>
          <a:p>
            <a:r>
              <a:rPr lang="en-IN" sz="3600" dirty="0"/>
              <a:t>Add a console.log to the </a:t>
            </a:r>
            <a:r>
              <a:rPr lang="en-IN" sz="3600" dirty="0" err="1"/>
              <a:t>useEffect</a:t>
            </a:r>
            <a:r>
              <a:rPr lang="en-IN" sz="3600" dirty="0"/>
              <a:t> and comment out the whole </a:t>
            </a:r>
            <a:r>
              <a:rPr lang="en-IN" sz="3600" dirty="0" err="1"/>
              <a:t>componentDidMount</a:t>
            </a:r>
            <a:r>
              <a:rPr lang="en-IN" sz="3600" dirty="0"/>
              <a:t> code so that it doesn’t cause any error.</a:t>
            </a:r>
          </a:p>
        </p:txBody>
      </p:sp>
      <p:pic>
        <p:nvPicPr>
          <p:cNvPr id="5" name="Content Placeholder 4">
            <a:extLst>
              <a:ext uri="{FF2B5EF4-FFF2-40B4-BE49-F238E27FC236}">
                <a16:creationId xmlns:a16="http://schemas.microsoft.com/office/drawing/2014/main" id="{65F5E6C9-2DC6-4286-A2C7-715E541A89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1605" y="1825624"/>
            <a:ext cx="7008789" cy="4769139"/>
          </a:xfrm>
        </p:spPr>
      </p:pic>
    </p:spTree>
    <p:extLst>
      <p:ext uri="{BB962C8B-B14F-4D97-AF65-F5344CB8AC3E}">
        <p14:creationId xmlns:p14="http://schemas.microsoft.com/office/powerpoint/2010/main" val="20876724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C4E11-A3BF-4B70-B941-FCED42F9E026}"/>
              </a:ext>
            </a:extLst>
          </p:cNvPr>
          <p:cNvSpPr>
            <a:spLocks noGrp="1"/>
          </p:cNvSpPr>
          <p:nvPr>
            <p:ph type="title"/>
          </p:nvPr>
        </p:nvSpPr>
        <p:spPr/>
        <p:txBody>
          <a:bodyPr>
            <a:normAutofit/>
          </a:bodyPr>
          <a:lstStyle/>
          <a:p>
            <a:r>
              <a:rPr lang="en-IN" sz="3600" dirty="0"/>
              <a:t>Go to the browser and dev tools and you will see that it works.</a:t>
            </a:r>
          </a:p>
        </p:txBody>
      </p:sp>
      <p:pic>
        <p:nvPicPr>
          <p:cNvPr id="5" name="Content Placeholder 4">
            <a:extLst>
              <a:ext uri="{FF2B5EF4-FFF2-40B4-BE49-F238E27FC236}">
                <a16:creationId xmlns:a16="http://schemas.microsoft.com/office/drawing/2014/main" id="{BEC0B2DD-FC7F-45DF-B35B-8F1F87C4F5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1294" y="1893358"/>
            <a:ext cx="7729412" cy="4599517"/>
          </a:xfrm>
        </p:spPr>
      </p:pic>
    </p:spTree>
    <p:extLst>
      <p:ext uri="{BB962C8B-B14F-4D97-AF65-F5344CB8AC3E}">
        <p14:creationId xmlns:p14="http://schemas.microsoft.com/office/powerpoint/2010/main" val="4106317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50B8-2450-4C55-9099-6F0BA7DBC424}"/>
              </a:ext>
            </a:extLst>
          </p:cNvPr>
          <p:cNvSpPr>
            <a:spLocks noGrp="1"/>
          </p:cNvSpPr>
          <p:nvPr>
            <p:ph type="title"/>
          </p:nvPr>
        </p:nvSpPr>
        <p:spPr/>
        <p:txBody>
          <a:bodyPr>
            <a:noAutofit/>
          </a:bodyPr>
          <a:lstStyle/>
          <a:p>
            <a:r>
              <a:rPr lang="en-US" sz="2400" dirty="0"/>
              <a:t>Now these lifecycle hooks or lifecycle methods also could be hard to use. It could be annoying to add component that mount component it update and ensure that you run the right logic at the right point of time and maybe add the right if checks to a wide unnecessary reminders or infinite loops.</a:t>
            </a:r>
            <a:endParaRPr lang="en-IN" sz="2400" dirty="0"/>
          </a:p>
        </p:txBody>
      </p:sp>
      <p:pic>
        <p:nvPicPr>
          <p:cNvPr id="5" name="Content Placeholder 4">
            <a:extLst>
              <a:ext uri="{FF2B5EF4-FFF2-40B4-BE49-F238E27FC236}">
                <a16:creationId xmlns:a16="http://schemas.microsoft.com/office/drawing/2014/main" id="{074A784B-AD51-4D42-BC29-0CD2F2644D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6630" y="1825625"/>
            <a:ext cx="9678740" cy="4667250"/>
          </a:xfrm>
        </p:spPr>
      </p:pic>
    </p:spTree>
    <p:extLst>
      <p:ext uri="{BB962C8B-B14F-4D97-AF65-F5344CB8AC3E}">
        <p14:creationId xmlns:p14="http://schemas.microsoft.com/office/powerpoint/2010/main" val="42007559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D9C38-B87E-4171-9E5D-55B1FCA9F2F0}"/>
              </a:ext>
            </a:extLst>
          </p:cNvPr>
          <p:cNvSpPr>
            <a:spLocks noGrp="1"/>
          </p:cNvSpPr>
          <p:nvPr>
            <p:ph type="title"/>
          </p:nvPr>
        </p:nvSpPr>
        <p:spPr/>
        <p:txBody>
          <a:bodyPr>
            <a:normAutofit/>
          </a:bodyPr>
          <a:lstStyle/>
          <a:p>
            <a:r>
              <a:rPr lang="en-IN" sz="3600" dirty="0"/>
              <a:t>If you click the dark side button, you will see that it will display it works again.</a:t>
            </a:r>
          </a:p>
        </p:txBody>
      </p:sp>
      <p:pic>
        <p:nvPicPr>
          <p:cNvPr id="5" name="Content Placeholder 4">
            <a:extLst>
              <a:ext uri="{FF2B5EF4-FFF2-40B4-BE49-F238E27FC236}">
                <a16:creationId xmlns:a16="http://schemas.microsoft.com/office/drawing/2014/main" id="{663C9DE2-D604-44A2-B561-D2339ABF9F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04207" y="1972372"/>
            <a:ext cx="6383586" cy="4520503"/>
          </a:xfrm>
        </p:spPr>
      </p:pic>
    </p:spTree>
    <p:extLst>
      <p:ext uri="{BB962C8B-B14F-4D97-AF65-F5344CB8AC3E}">
        <p14:creationId xmlns:p14="http://schemas.microsoft.com/office/powerpoint/2010/main" val="6698552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43A2A-0F43-4C96-AA86-3D460759083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84751B2-E7DC-48C3-B8DE-C23189D34124}"/>
              </a:ext>
            </a:extLst>
          </p:cNvPr>
          <p:cNvSpPr>
            <a:spLocks noGrp="1"/>
          </p:cNvSpPr>
          <p:nvPr>
            <p:ph idx="1"/>
          </p:nvPr>
        </p:nvSpPr>
        <p:spPr/>
        <p:txBody>
          <a:bodyPr/>
          <a:lstStyle/>
          <a:p>
            <a:r>
              <a:rPr lang="en-IN" dirty="0"/>
              <a:t>So this means that since this runs in the </a:t>
            </a:r>
            <a:r>
              <a:rPr lang="en-IN" dirty="0" err="1"/>
              <a:t>CharPicker</a:t>
            </a:r>
            <a:r>
              <a:rPr lang="en-IN" dirty="0"/>
              <a:t>, then it runs more than once.</a:t>
            </a:r>
          </a:p>
          <a:p>
            <a:r>
              <a:rPr lang="en-IN" dirty="0"/>
              <a:t>Remember that </a:t>
            </a:r>
            <a:r>
              <a:rPr lang="en-IN" dirty="0" err="1"/>
              <a:t>componentDidMount</a:t>
            </a:r>
            <a:r>
              <a:rPr lang="en-IN" dirty="0"/>
              <a:t> only executes once when the component mounts.</a:t>
            </a:r>
          </a:p>
          <a:p>
            <a:r>
              <a:rPr lang="en-IN" dirty="0"/>
              <a:t>But the </a:t>
            </a:r>
            <a:r>
              <a:rPr lang="en-IN" dirty="0" err="1"/>
              <a:t>CharPicker</a:t>
            </a:r>
            <a:r>
              <a:rPr lang="en-IN" dirty="0"/>
              <a:t> was not remounted here. So, </a:t>
            </a:r>
            <a:r>
              <a:rPr lang="en-IN" dirty="0" err="1"/>
              <a:t>useEffect</a:t>
            </a:r>
            <a:r>
              <a:rPr lang="en-IN" dirty="0"/>
              <a:t> certainly works differently because it runs more often than </a:t>
            </a:r>
            <a:r>
              <a:rPr lang="en-IN" dirty="0" err="1"/>
              <a:t>componentDidMount</a:t>
            </a:r>
            <a:r>
              <a:rPr lang="en-IN" dirty="0"/>
              <a:t>.</a:t>
            </a:r>
          </a:p>
          <a:p>
            <a:r>
              <a:rPr lang="en-IN" dirty="0"/>
              <a:t>That is on purpose, but you can control it.</a:t>
            </a:r>
          </a:p>
        </p:txBody>
      </p:sp>
    </p:spTree>
    <p:extLst>
      <p:ext uri="{BB962C8B-B14F-4D97-AF65-F5344CB8AC3E}">
        <p14:creationId xmlns:p14="http://schemas.microsoft.com/office/powerpoint/2010/main" val="11393433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A2AEF-6484-4FB0-A995-4CECFE98AB18}"/>
              </a:ext>
            </a:extLst>
          </p:cNvPr>
          <p:cNvSpPr>
            <a:spLocks noGrp="1"/>
          </p:cNvSpPr>
          <p:nvPr>
            <p:ph type="title"/>
          </p:nvPr>
        </p:nvSpPr>
        <p:spPr/>
        <p:txBody>
          <a:bodyPr>
            <a:noAutofit/>
          </a:bodyPr>
          <a:lstStyle/>
          <a:p>
            <a:r>
              <a:rPr lang="en-IN" sz="3200" dirty="0"/>
              <a:t>Before we control it, we need to move everything from </a:t>
            </a:r>
            <a:r>
              <a:rPr lang="en-IN" sz="3200" dirty="0" err="1"/>
              <a:t>componentDidMount</a:t>
            </a:r>
            <a:r>
              <a:rPr lang="en-IN" sz="3200" dirty="0"/>
              <a:t> to </a:t>
            </a:r>
            <a:r>
              <a:rPr lang="en-IN" sz="3200" dirty="0" err="1"/>
              <a:t>useEffect</a:t>
            </a:r>
            <a:r>
              <a:rPr lang="en-IN" sz="3200" dirty="0"/>
              <a:t> and delete </a:t>
            </a:r>
            <a:r>
              <a:rPr lang="en-IN" sz="3200" dirty="0" err="1"/>
              <a:t>componentDidMount</a:t>
            </a:r>
            <a:r>
              <a:rPr lang="en-IN" sz="3200" dirty="0"/>
              <a:t>. Also remove the console.log from </a:t>
            </a:r>
            <a:r>
              <a:rPr lang="en-IN" sz="3200" dirty="0" err="1"/>
              <a:t>useEffect</a:t>
            </a:r>
            <a:r>
              <a:rPr lang="en-IN" sz="3200" dirty="0"/>
              <a:t>.</a:t>
            </a:r>
          </a:p>
        </p:txBody>
      </p:sp>
      <p:pic>
        <p:nvPicPr>
          <p:cNvPr id="4" name="Content Placeholder 4">
            <a:extLst>
              <a:ext uri="{FF2B5EF4-FFF2-40B4-BE49-F238E27FC236}">
                <a16:creationId xmlns:a16="http://schemas.microsoft.com/office/drawing/2014/main" id="{BA390097-210C-445B-8A03-578E274FAE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37562" y="1853333"/>
            <a:ext cx="6316875" cy="4782993"/>
          </a:xfrm>
        </p:spPr>
      </p:pic>
    </p:spTree>
    <p:extLst>
      <p:ext uri="{BB962C8B-B14F-4D97-AF65-F5344CB8AC3E}">
        <p14:creationId xmlns:p14="http://schemas.microsoft.com/office/powerpoint/2010/main" val="24147032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6AFD6-3F5A-45E7-B828-77EFE5EC426E}"/>
              </a:ext>
            </a:extLst>
          </p:cNvPr>
          <p:cNvSpPr>
            <a:spLocks noGrp="1"/>
          </p:cNvSpPr>
          <p:nvPr>
            <p:ph type="title"/>
          </p:nvPr>
        </p:nvSpPr>
        <p:spPr/>
        <p:txBody>
          <a:bodyPr>
            <a:normAutofit/>
          </a:bodyPr>
          <a:lstStyle/>
          <a:p>
            <a:r>
              <a:rPr lang="en-IN" sz="3600" dirty="0"/>
              <a:t>Replace the existing </a:t>
            </a:r>
            <a:r>
              <a:rPr lang="en-IN" sz="3600" dirty="0" err="1"/>
              <a:t>this.setState</a:t>
            </a:r>
            <a:r>
              <a:rPr lang="en-IN" sz="3600" dirty="0"/>
              <a:t> with </a:t>
            </a:r>
            <a:r>
              <a:rPr lang="en-IN" sz="3600" dirty="0" err="1"/>
              <a:t>setIsLoading</a:t>
            </a:r>
            <a:r>
              <a:rPr lang="en-IN" sz="3600" dirty="0"/>
              <a:t>(true).</a:t>
            </a:r>
          </a:p>
        </p:txBody>
      </p:sp>
      <p:pic>
        <p:nvPicPr>
          <p:cNvPr id="5" name="Content Placeholder 4">
            <a:extLst>
              <a:ext uri="{FF2B5EF4-FFF2-40B4-BE49-F238E27FC236}">
                <a16:creationId xmlns:a16="http://schemas.microsoft.com/office/drawing/2014/main" id="{79297F32-0A96-44B0-979A-2A2995A8BC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18090" y="1902933"/>
            <a:ext cx="6955820" cy="4485423"/>
          </a:xfrm>
        </p:spPr>
      </p:pic>
    </p:spTree>
    <p:extLst>
      <p:ext uri="{BB962C8B-B14F-4D97-AF65-F5344CB8AC3E}">
        <p14:creationId xmlns:p14="http://schemas.microsoft.com/office/powerpoint/2010/main" val="36471653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43858-9D2C-486D-A3E1-169C44831F86}"/>
              </a:ext>
            </a:extLst>
          </p:cNvPr>
          <p:cNvSpPr>
            <a:spLocks noGrp="1"/>
          </p:cNvSpPr>
          <p:nvPr>
            <p:ph type="title"/>
          </p:nvPr>
        </p:nvSpPr>
        <p:spPr/>
        <p:txBody>
          <a:bodyPr>
            <a:normAutofit/>
          </a:bodyPr>
          <a:lstStyle/>
          <a:p>
            <a:r>
              <a:rPr lang="en-IN" sz="3600" dirty="0"/>
              <a:t>Then add </a:t>
            </a:r>
            <a:r>
              <a:rPr lang="en-IN" sz="3600" dirty="0" err="1"/>
              <a:t>setIsLoading</a:t>
            </a:r>
            <a:r>
              <a:rPr lang="en-IN" sz="3600" dirty="0"/>
              <a:t>(false) to these two places. First is when it has loaded and second is if we get an error.</a:t>
            </a:r>
          </a:p>
        </p:txBody>
      </p:sp>
      <p:pic>
        <p:nvPicPr>
          <p:cNvPr id="5" name="Content Placeholder 4">
            <a:extLst>
              <a:ext uri="{FF2B5EF4-FFF2-40B4-BE49-F238E27FC236}">
                <a16:creationId xmlns:a16="http://schemas.microsoft.com/office/drawing/2014/main" id="{EF4B92DF-E01C-4641-94E1-B39677A360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00716" y="1825624"/>
            <a:ext cx="6190568" cy="4769491"/>
          </a:xfrm>
        </p:spPr>
      </p:pic>
    </p:spTree>
    <p:extLst>
      <p:ext uri="{BB962C8B-B14F-4D97-AF65-F5344CB8AC3E}">
        <p14:creationId xmlns:p14="http://schemas.microsoft.com/office/powerpoint/2010/main" val="7363291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44103-3935-4B97-AD85-0D89FC4AE98B}"/>
              </a:ext>
            </a:extLst>
          </p:cNvPr>
          <p:cNvSpPr>
            <a:spLocks noGrp="1"/>
          </p:cNvSpPr>
          <p:nvPr>
            <p:ph type="title"/>
          </p:nvPr>
        </p:nvSpPr>
        <p:spPr/>
        <p:txBody>
          <a:bodyPr>
            <a:normAutofit/>
          </a:bodyPr>
          <a:lstStyle/>
          <a:p>
            <a:r>
              <a:rPr lang="en-IN" sz="3600" dirty="0"/>
              <a:t>Add </a:t>
            </a:r>
            <a:r>
              <a:rPr lang="en-IN" sz="3600" dirty="0" err="1"/>
              <a:t>setLoadedChars</a:t>
            </a:r>
            <a:r>
              <a:rPr lang="en-IN" sz="3600" dirty="0"/>
              <a:t>() and move the highlighted code to it.</a:t>
            </a:r>
          </a:p>
        </p:txBody>
      </p:sp>
      <p:pic>
        <p:nvPicPr>
          <p:cNvPr id="5" name="Content Placeholder 4">
            <a:extLst>
              <a:ext uri="{FF2B5EF4-FFF2-40B4-BE49-F238E27FC236}">
                <a16:creationId xmlns:a16="http://schemas.microsoft.com/office/drawing/2014/main" id="{E283287B-C0C0-489C-9B5A-A9342B7B50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90146" y="1857870"/>
            <a:ext cx="7611708" cy="4635005"/>
          </a:xfrm>
        </p:spPr>
      </p:pic>
    </p:spTree>
    <p:extLst>
      <p:ext uri="{BB962C8B-B14F-4D97-AF65-F5344CB8AC3E}">
        <p14:creationId xmlns:p14="http://schemas.microsoft.com/office/powerpoint/2010/main" val="25145146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0BC93-A1F8-4AE3-A0B4-63CA12563180}"/>
              </a:ext>
            </a:extLst>
          </p:cNvPr>
          <p:cNvSpPr>
            <a:spLocks noGrp="1"/>
          </p:cNvSpPr>
          <p:nvPr>
            <p:ph type="title"/>
          </p:nvPr>
        </p:nvSpPr>
        <p:spPr/>
        <p:txBody>
          <a:bodyPr>
            <a:normAutofit/>
          </a:bodyPr>
          <a:lstStyle/>
          <a:p>
            <a:r>
              <a:rPr lang="en-IN" sz="3600" dirty="0"/>
              <a:t>Then, you can remove this highlighted code.</a:t>
            </a:r>
          </a:p>
        </p:txBody>
      </p:sp>
      <p:pic>
        <p:nvPicPr>
          <p:cNvPr id="5" name="Content Placeholder 4">
            <a:extLst>
              <a:ext uri="{FF2B5EF4-FFF2-40B4-BE49-F238E27FC236}">
                <a16:creationId xmlns:a16="http://schemas.microsoft.com/office/drawing/2014/main" id="{05C9B304-7720-4541-8B0E-1FA2A74C75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93043" y="2092633"/>
            <a:ext cx="6605914" cy="3982384"/>
          </a:xfrm>
        </p:spPr>
      </p:pic>
    </p:spTree>
    <p:extLst>
      <p:ext uri="{BB962C8B-B14F-4D97-AF65-F5344CB8AC3E}">
        <p14:creationId xmlns:p14="http://schemas.microsoft.com/office/powerpoint/2010/main" val="7114693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991A7-EB32-4433-B36C-58BB6A3EEFE0}"/>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B19CB853-788F-463C-913B-0EC3DD59F8A7}"/>
              </a:ext>
            </a:extLst>
          </p:cNvPr>
          <p:cNvSpPr>
            <a:spLocks noGrp="1"/>
          </p:cNvSpPr>
          <p:nvPr>
            <p:ph idx="1"/>
          </p:nvPr>
        </p:nvSpPr>
        <p:spPr/>
        <p:txBody>
          <a:bodyPr/>
          <a:lstStyle/>
          <a:p>
            <a:r>
              <a:rPr lang="en-IN" dirty="0"/>
              <a:t>The code that we just moved to </a:t>
            </a:r>
            <a:r>
              <a:rPr lang="en-IN" dirty="0" err="1"/>
              <a:t>setLoadedChars</a:t>
            </a:r>
            <a:r>
              <a:rPr lang="en-IN" dirty="0"/>
              <a:t> essentially takes the data that we have in the response and transforms it a little bit to extract the data we need in the app which is the name and ID of the character.</a:t>
            </a:r>
          </a:p>
        </p:txBody>
      </p:sp>
    </p:spTree>
    <p:extLst>
      <p:ext uri="{BB962C8B-B14F-4D97-AF65-F5344CB8AC3E}">
        <p14:creationId xmlns:p14="http://schemas.microsoft.com/office/powerpoint/2010/main" val="12266225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95366-7560-4CD4-9C5C-3F222111CC14}"/>
              </a:ext>
            </a:extLst>
          </p:cNvPr>
          <p:cNvSpPr>
            <a:spLocks noGrp="1"/>
          </p:cNvSpPr>
          <p:nvPr>
            <p:ph type="title"/>
          </p:nvPr>
        </p:nvSpPr>
        <p:spPr/>
        <p:txBody>
          <a:bodyPr>
            <a:noAutofit/>
          </a:bodyPr>
          <a:lstStyle/>
          <a:p>
            <a:r>
              <a:rPr lang="en-IN" sz="3200" dirty="0"/>
              <a:t>In App.js, we made a mistake of turning the number into a string. It would still work fine but turn it back to number.</a:t>
            </a:r>
          </a:p>
        </p:txBody>
      </p:sp>
      <p:pic>
        <p:nvPicPr>
          <p:cNvPr id="5" name="Content Placeholder 4">
            <a:extLst>
              <a:ext uri="{FF2B5EF4-FFF2-40B4-BE49-F238E27FC236}">
                <a16:creationId xmlns:a16="http://schemas.microsoft.com/office/drawing/2014/main" id="{2E73EF37-1831-4588-812B-39407AA83E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4760" y="2370127"/>
            <a:ext cx="8182479" cy="3141295"/>
          </a:xfrm>
        </p:spPr>
      </p:pic>
    </p:spTree>
    <p:extLst>
      <p:ext uri="{BB962C8B-B14F-4D97-AF65-F5344CB8AC3E}">
        <p14:creationId xmlns:p14="http://schemas.microsoft.com/office/powerpoint/2010/main" val="24144645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F64F2-DB55-491D-959D-903CADAC31E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9FE810D-A87C-4AF5-9DBB-A92A474522F6}"/>
              </a:ext>
            </a:extLst>
          </p:cNvPr>
          <p:cNvSpPr>
            <a:spLocks noGrp="1"/>
          </p:cNvSpPr>
          <p:nvPr>
            <p:ph idx="1"/>
          </p:nvPr>
        </p:nvSpPr>
        <p:spPr/>
        <p:txBody>
          <a:bodyPr/>
          <a:lstStyle/>
          <a:p>
            <a:r>
              <a:rPr lang="en-IN" dirty="0" err="1"/>
              <a:t>useEffect</a:t>
            </a:r>
            <a:r>
              <a:rPr lang="en-IN" dirty="0"/>
              <a:t> takes two argument. It does not only take the function as an argument which should execute after every render cycle.</a:t>
            </a:r>
          </a:p>
          <a:p>
            <a:r>
              <a:rPr lang="en-IN" dirty="0"/>
              <a:t>It takes a second argument that is an array of dependencies of that function we passed to </a:t>
            </a:r>
            <a:r>
              <a:rPr lang="en-IN" dirty="0" err="1"/>
              <a:t>useEffect</a:t>
            </a:r>
            <a:r>
              <a:rPr lang="en-IN" dirty="0"/>
              <a:t>.</a:t>
            </a:r>
          </a:p>
          <a:p>
            <a:r>
              <a:rPr lang="en-IN" dirty="0"/>
              <a:t>Basically an array where we have to state all variables that we use inside of that function we want to pass to </a:t>
            </a:r>
            <a:r>
              <a:rPr lang="en-IN" dirty="0" err="1"/>
              <a:t>useEffect</a:t>
            </a:r>
            <a:r>
              <a:rPr lang="en-IN" dirty="0"/>
              <a:t>.</a:t>
            </a:r>
          </a:p>
          <a:p>
            <a:r>
              <a:rPr lang="en-IN" dirty="0"/>
              <a:t>So, anything that we pass to that array, if a pass a variable there then it means if that variable’s value changes, then the function you passed to </a:t>
            </a:r>
            <a:r>
              <a:rPr lang="en-IN" dirty="0" err="1"/>
              <a:t>useEffect</a:t>
            </a:r>
            <a:r>
              <a:rPr lang="en-IN" dirty="0"/>
              <a:t> should run again.</a:t>
            </a:r>
          </a:p>
        </p:txBody>
      </p:sp>
    </p:spTree>
    <p:extLst>
      <p:ext uri="{BB962C8B-B14F-4D97-AF65-F5344CB8AC3E}">
        <p14:creationId xmlns:p14="http://schemas.microsoft.com/office/powerpoint/2010/main" val="1441563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64F05-08C7-49DE-9E4C-9FD3420882A5}"/>
              </a:ext>
            </a:extLst>
          </p:cNvPr>
          <p:cNvSpPr>
            <a:spLocks noGrp="1"/>
          </p:cNvSpPr>
          <p:nvPr>
            <p:ph type="title"/>
          </p:nvPr>
        </p:nvSpPr>
        <p:spPr/>
        <p:txBody>
          <a:bodyPr>
            <a:noAutofit/>
          </a:bodyPr>
          <a:lstStyle/>
          <a:p>
            <a:r>
              <a:rPr lang="en-US" sz="3200" dirty="0"/>
              <a:t>For these reasons, for example to get rid of the conversion we have react hooks. Because react hooks essentially allow us to work with functional components only.</a:t>
            </a:r>
            <a:endParaRPr lang="en-IN" sz="3200" dirty="0"/>
          </a:p>
        </p:txBody>
      </p:sp>
      <p:pic>
        <p:nvPicPr>
          <p:cNvPr id="5" name="Content Placeholder 4">
            <a:extLst>
              <a:ext uri="{FF2B5EF4-FFF2-40B4-BE49-F238E27FC236}">
                <a16:creationId xmlns:a16="http://schemas.microsoft.com/office/drawing/2014/main" id="{98B931ED-88F6-438D-8922-FDAC921CA8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8892" y="1825625"/>
            <a:ext cx="9614215" cy="4667250"/>
          </a:xfrm>
        </p:spPr>
      </p:pic>
    </p:spTree>
    <p:extLst>
      <p:ext uri="{BB962C8B-B14F-4D97-AF65-F5344CB8AC3E}">
        <p14:creationId xmlns:p14="http://schemas.microsoft.com/office/powerpoint/2010/main" val="17099943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36691-4A98-47DF-8C5D-32940F5221A8}"/>
              </a:ext>
            </a:extLst>
          </p:cNvPr>
          <p:cNvSpPr>
            <a:spLocks noGrp="1"/>
          </p:cNvSpPr>
          <p:nvPr>
            <p:ph type="title"/>
          </p:nvPr>
        </p:nvSpPr>
        <p:spPr/>
        <p:txBody>
          <a:bodyPr>
            <a:noAutofit/>
          </a:bodyPr>
          <a:lstStyle/>
          <a:p>
            <a:r>
              <a:rPr lang="en-IN" sz="2800" dirty="0"/>
              <a:t>If you pass an empty array, then you’re basically saying ‘hey react, whenever this data I passed to you here which is an empty array, whenever that changes, please run that function I passed to you again.’</a:t>
            </a:r>
          </a:p>
        </p:txBody>
      </p:sp>
      <p:pic>
        <p:nvPicPr>
          <p:cNvPr id="5" name="Content Placeholder 4">
            <a:extLst>
              <a:ext uri="{FF2B5EF4-FFF2-40B4-BE49-F238E27FC236}">
                <a16:creationId xmlns:a16="http://schemas.microsoft.com/office/drawing/2014/main" id="{B6DF5B76-0F9D-4CB2-B7AF-A065CE9A72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30452" y="2001676"/>
            <a:ext cx="6131096" cy="4158689"/>
          </a:xfrm>
        </p:spPr>
      </p:pic>
    </p:spTree>
    <p:extLst>
      <p:ext uri="{BB962C8B-B14F-4D97-AF65-F5344CB8AC3E}">
        <p14:creationId xmlns:p14="http://schemas.microsoft.com/office/powerpoint/2010/main" val="3868014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9D6FB-3CC4-4078-B7C2-348C6DBC493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D4DDD80-5441-461E-936E-EA8F72E6DCCE}"/>
              </a:ext>
            </a:extLst>
          </p:cNvPr>
          <p:cNvSpPr>
            <a:spLocks noGrp="1"/>
          </p:cNvSpPr>
          <p:nvPr>
            <p:ph idx="1"/>
          </p:nvPr>
        </p:nvSpPr>
        <p:spPr/>
        <p:txBody>
          <a:bodyPr/>
          <a:lstStyle/>
          <a:p>
            <a:r>
              <a:rPr lang="en-IN" dirty="0"/>
              <a:t>It will always run for the first time but the subsequent executions are blocked because if we pass an empty array, there is no data that could change. Therefore data never changes and react never executes.</a:t>
            </a:r>
          </a:p>
          <a:p>
            <a:r>
              <a:rPr lang="en-IN" dirty="0"/>
              <a:t>IMPORTANT: So, </a:t>
            </a:r>
            <a:r>
              <a:rPr lang="en-IN" dirty="0" err="1"/>
              <a:t>useEffect</a:t>
            </a:r>
            <a:r>
              <a:rPr lang="en-IN" dirty="0"/>
              <a:t> with an empty array as the second argument is equivalent to </a:t>
            </a:r>
            <a:r>
              <a:rPr lang="en-IN" dirty="0" err="1"/>
              <a:t>componentDidMount</a:t>
            </a:r>
            <a:r>
              <a:rPr lang="en-IN" dirty="0"/>
              <a:t>.</a:t>
            </a:r>
          </a:p>
          <a:p>
            <a:endParaRPr lang="en-IN" dirty="0"/>
          </a:p>
        </p:txBody>
      </p:sp>
    </p:spTree>
    <p:extLst>
      <p:ext uri="{BB962C8B-B14F-4D97-AF65-F5344CB8AC3E}">
        <p14:creationId xmlns:p14="http://schemas.microsoft.com/office/powerpoint/2010/main" val="28533893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40B35-ABC6-4CF3-B8B5-90E052A3683D}"/>
              </a:ext>
            </a:extLst>
          </p:cNvPr>
          <p:cNvSpPr>
            <a:spLocks noGrp="1"/>
          </p:cNvSpPr>
          <p:nvPr>
            <p:ph type="title"/>
          </p:nvPr>
        </p:nvSpPr>
        <p:spPr/>
        <p:txBody>
          <a:bodyPr>
            <a:normAutofit/>
          </a:bodyPr>
          <a:lstStyle/>
          <a:p>
            <a:r>
              <a:rPr lang="en-IN" sz="3600" dirty="0"/>
              <a:t>Check the application and it would run perfectly fine.</a:t>
            </a:r>
          </a:p>
        </p:txBody>
      </p:sp>
      <p:pic>
        <p:nvPicPr>
          <p:cNvPr id="5" name="Content Placeholder 4">
            <a:extLst>
              <a:ext uri="{FF2B5EF4-FFF2-40B4-BE49-F238E27FC236}">
                <a16:creationId xmlns:a16="http://schemas.microsoft.com/office/drawing/2014/main" id="{312632F7-BB19-4BF7-AFAD-14BCFEE2D5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9518" y="1936461"/>
            <a:ext cx="8232963" cy="4667250"/>
          </a:xfrm>
        </p:spPr>
      </p:pic>
    </p:spTree>
    <p:extLst>
      <p:ext uri="{BB962C8B-B14F-4D97-AF65-F5344CB8AC3E}">
        <p14:creationId xmlns:p14="http://schemas.microsoft.com/office/powerpoint/2010/main" val="41217269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96147-19E9-47AC-B15C-BFEF86A572DC}"/>
              </a:ext>
            </a:extLst>
          </p:cNvPr>
          <p:cNvSpPr>
            <a:spLocks noGrp="1"/>
          </p:cNvSpPr>
          <p:nvPr>
            <p:ph type="title"/>
          </p:nvPr>
        </p:nvSpPr>
        <p:spPr/>
        <p:txBody>
          <a:bodyPr>
            <a:normAutofit/>
          </a:bodyPr>
          <a:lstStyle/>
          <a:p>
            <a:r>
              <a:rPr lang="en-IN" sz="3600" dirty="0"/>
              <a:t>To check how it just runs for once, put a console log here.</a:t>
            </a:r>
          </a:p>
        </p:txBody>
      </p:sp>
      <p:pic>
        <p:nvPicPr>
          <p:cNvPr id="5" name="Content Placeholder 4">
            <a:extLst>
              <a:ext uri="{FF2B5EF4-FFF2-40B4-BE49-F238E27FC236}">
                <a16:creationId xmlns:a16="http://schemas.microsoft.com/office/drawing/2014/main" id="{F0623413-D750-40D6-966D-53EA9ECCED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27977" y="1825625"/>
            <a:ext cx="5536046" cy="4667250"/>
          </a:xfrm>
        </p:spPr>
      </p:pic>
    </p:spTree>
    <p:extLst>
      <p:ext uri="{BB962C8B-B14F-4D97-AF65-F5344CB8AC3E}">
        <p14:creationId xmlns:p14="http://schemas.microsoft.com/office/powerpoint/2010/main" val="35018661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45B20-170C-4FE4-BE2C-D551DAE482AD}"/>
              </a:ext>
            </a:extLst>
          </p:cNvPr>
          <p:cNvSpPr>
            <a:spLocks noGrp="1"/>
          </p:cNvSpPr>
          <p:nvPr>
            <p:ph type="title"/>
          </p:nvPr>
        </p:nvSpPr>
        <p:spPr/>
        <p:txBody>
          <a:bodyPr>
            <a:noAutofit/>
          </a:bodyPr>
          <a:lstStyle/>
          <a:p>
            <a:r>
              <a:rPr lang="en-IN" sz="3600" dirty="0"/>
              <a:t>Go to the dev tools and refresh. Make changes in the browser and you will see that it runs for just once.</a:t>
            </a:r>
          </a:p>
        </p:txBody>
      </p:sp>
      <p:pic>
        <p:nvPicPr>
          <p:cNvPr id="5" name="Content Placeholder 4">
            <a:extLst>
              <a:ext uri="{FF2B5EF4-FFF2-40B4-BE49-F238E27FC236}">
                <a16:creationId xmlns:a16="http://schemas.microsoft.com/office/drawing/2014/main" id="{38E6C942-82F0-494D-B0C1-2355B11825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3758" y="1963800"/>
            <a:ext cx="10044483" cy="4529075"/>
          </a:xfrm>
        </p:spPr>
      </p:pic>
    </p:spTree>
    <p:extLst>
      <p:ext uri="{BB962C8B-B14F-4D97-AF65-F5344CB8AC3E}">
        <p14:creationId xmlns:p14="http://schemas.microsoft.com/office/powerpoint/2010/main" val="27866074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5F521-93B2-4B32-A78F-FC5DE587BA16}"/>
              </a:ext>
            </a:extLst>
          </p:cNvPr>
          <p:cNvSpPr>
            <a:spLocks noGrp="1"/>
          </p:cNvSpPr>
          <p:nvPr>
            <p:ph type="title"/>
          </p:nvPr>
        </p:nvSpPr>
        <p:spPr/>
        <p:txBody>
          <a:bodyPr/>
          <a:lstStyle/>
          <a:p>
            <a:r>
              <a:rPr lang="en-IN" dirty="0"/>
              <a:t>Try at home</a:t>
            </a:r>
          </a:p>
        </p:txBody>
      </p:sp>
      <p:sp>
        <p:nvSpPr>
          <p:cNvPr id="3" name="Content Placeholder 2">
            <a:extLst>
              <a:ext uri="{FF2B5EF4-FFF2-40B4-BE49-F238E27FC236}">
                <a16:creationId xmlns:a16="http://schemas.microsoft.com/office/drawing/2014/main" id="{5853A297-1F30-49BC-BE00-C7667E2C4148}"/>
              </a:ext>
            </a:extLst>
          </p:cNvPr>
          <p:cNvSpPr>
            <a:spLocks noGrp="1"/>
          </p:cNvSpPr>
          <p:nvPr>
            <p:ph idx="1"/>
          </p:nvPr>
        </p:nvSpPr>
        <p:spPr/>
        <p:txBody>
          <a:bodyPr/>
          <a:lstStyle/>
          <a:p>
            <a:r>
              <a:rPr lang="en-IN" dirty="0"/>
              <a:t>Try removing the empty array that we provided as the second argument.</a:t>
            </a:r>
          </a:p>
          <a:p>
            <a:r>
              <a:rPr lang="en-IN" dirty="0"/>
              <a:t>What will happen?</a:t>
            </a:r>
          </a:p>
          <a:p>
            <a:r>
              <a:rPr lang="en-IN" dirty="0"/>
              <a:t>The </a:t>
            </a:r>
            <a:r>
              <a:rPr lang="en-IN" dirty="0" err="1"/>
              <a:t>useEffect</a:t>
            </a:r>
            <a:r>
              <a:rPr lang="en-IN" dirty="0"/>
              <a:t> will go in an infinite loop.</a:t>
            </a:r>
          </a:p>
        </p:txBody>
      </p:sp>
    </p:spTree>
    <p:extLst>
      <p:ext uri="{BB962C8B-B14F-4D97-AF65-F5344CB8AC3E}">
        <p14:creationId xmlns:p14="http://schemas.microsoft.com/office/powerpoint/2010/main" val="31635625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D4CDC-661A-48CB-B2A6-1BE15B6A1D5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9370B6A-4CFC-48FA-AAB2-932F15A18EF1}"/>
              </a:ext>
            </a:extLst>
          </p:cNvPr>
          <p:cNvSpPr>
            <a:spLocks noGrp="1"/>
          </p:cNvSpPr>
          <p:nvPr>
            <p:ph idx="1"/>
          </p:nvPr>
        </p:nvSpPr>
        <p:spPr/>
        <p:txBody>
          <a:bodyPr/>
          <a:lstStyle/>
          <a:p>
            <a:r>
              <a:rPr lang="en-IN" dirty="0"/>
              <a:t>Here the default is that </a:t>
            </a:r>
            <a:r>
              <a:rPr lang="en-IN" dirty="0" err="1"/>
              <a:t>useEffect</a:t>
            </a:r>
            <a:r>
              <a:rPr lang="en-IN" dirty="0"/>
              <a:t> would run on every update of the component but we can control when it should update by passing an array of dependencies.</a:t>
            </a:r>
          </a:p>
          <a:p>
            <a:r>
              <a:rPr lang="en-IN" dirty="0"/>
              <a:t>And if that array is empty, then there are no dependencies that could change and therefore it will never run again.</a:t>
            </a:r>
          </a:p>
          <a:p>
            <a:r>
              <a:rPr lang="en-IN" dirty="0"/>
              <a:t>With that, we have converted the </a:t>
            </a:r>
            <a:r>
              <a:rPr lang="en-IN" dirty="0" err="1"/>
              <a:t>CharPicker</a:t>
            </a:r>
            <a:r>
              <a:rPr lang="en-IN" dirty="0"/>
              <a:t> component to a function component as well.</a:t>
            </a:r>
          </a:p>
        </p:txBody>
      </p:sp>
    </p:spTree>
    <p:extLst>
      <p:ext uri="{BB962C8B-B14F-4D97-AF65-F5344CB8AC3E}">
        <p14:creationId xmlns:p14="http://schemas.microsoft.com/office/powerpoint/2010/main" val="20020701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3BAB5-9176-4F51-BA6B-628629E45239}"/>
              </a:ext>
            </a:extLst>
          </p:cNvPr>
          <p:cNvSpPr>
            <a:spLocks noGrp="1"/>
          </p:cNvSpPr>
          <p:nvPr>
            <p:ph type="title"/>
          </p:nvPr>
        </p:nvSpPr>
        <p:spPr/>
        <p:txBody>
          <a:bodyPr>
            <a:normAutofit/>
          </a:bodyPr>
          <a:lstStyle/>
          <a:p>
            <a:r>
              <a:rPr lang="en-IN" sz="3600" dirty="0"/>
              <a:t>Remove the console log that we added.</a:t>
            </a:r>
          </a:p>
        </p:txBody>
      </p:sp>
      <p:pic>
        <p:nvPicPr>
          <p:cNvPr id="5" name="Content Placeholder 4">
            <a:extLst>
              <a:ext uri="{FF2B5EF4-FFF2-40B4-BE49-F238E27FC236}">
                <a16:creationId xmlns:a16="http://schemas.microsoft.com/office/drawing/2014/main" id="{BC17051C-19A2-4B62-A956-2C3BC434AA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79079" y="1923127"/>
            <a:ext cx="6033841" cy="4569748"/>
          </a:xfrm>
        </p:spPr>
      </p:pic>
    </p:spTree>
    <p:extLst>
      <p:ext uri="{BB962C8B-B14F-4D97-AF65-F5344CB8AC3E}">
        <p14:creationId xmlns:p14="http://schemas.microsoft.com/office/powerpoint/2010/main" val="33997950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F6793-57B9-48A6-B5F7-E885E7A994C0}"/>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D67A3C64-17A7-419F-BCB8-306C089CEAFE}"/>
              </a:ext>
            </a:extLst>
          </p:cNvPr>
          <p:cNvSpPr>
            <a:spLocks noGrp="1"/>
          </p:cNvSpPr>
          <p:nvPr>
            <p:ph idx="1"/>
          </p:nvPr>
        </p:nvSpPr>
        <p:spPr/>
        <p:txBody>
          <a:bodyPr/>
          <a:lstStyle/>
          <a:p>
            <a:r>
              <a:rPr lang="en-IN" dirty="0" err="1"/>
              <a:t>useEffect</a:t>
            </a:r>
            <a:r>
              <a:rPr lang="en-IN" dirty="0"/>
              <a:t> can run more often if you need it.</a:t>
            </a:r>
          </a:p>
          <a:p>
            <a:r>
              <a:rPr lang="en-IN" dirty="0"/>
              <a:t>We will see that in the character component now.</a:t>
            </a:r>
          </a:p>
        </p:txBody>
      </p:sp>
    </p:spTree>
    <p:extLst>
      <p:ext uri="{BB962C8B-B14F-4D97-AF65-F5344CB8AC3E}">
        <p14:creationId xmlns:p14="http://schemas.microsoft.com/office/powerpoint/2010/main" val="11186257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03719-78AD-48B5-BBFB-259F2A765A82}"/>
              </a:ext>
            </a:extLst>
          </p:cNvPr>
          <p:cNvSpPr>
            <a:spLocks noGrp="1"/>
          </p:cNvSpPr>
          <p:nvPr>
            <p:ph type="title"/>
          </p:nvPr>
        </p:nvSpPr>
        <p:spPr/>
        <p:txBody>
          <a:bodyPr>
            <a:noAutofit/>
          </a:bodyPr>
          <a:lstStyle/>
          <a:p>
            <a:r>
              <a:rPr lang="en-IN" sz="3600" dirty="0"/>
              <a:t>Character.js is also a component that we have created with class keyword and we can easily convert this into a functional component.</a:t>
            </a:r>
          </a:p>
        </p:txBody>
      </p:sp>
      <p:pic>
        <p:nvPicPr>
          <p:cNvPr id="5" name="Content Placeholder 4">
            <a:extLst>
              <a:ext uri="{FF2B5EF4-FFF2-40B4-BE49-F238E27FC236}">
                <a16:creationId xmlns:a16="http://schemas.microsoft.com/office/drawing/2014/main" id="{69519CE7-9C35-4F45-8F8C-681874716F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64158" y="1825625"/>
            <a:ext cx="7063684" cy="4667250"/>
          </a:xfrm>
        </p:spPr>
      </p:pic>
    </p:spTree>
    <p:extLst>
      <p:ext uri="{BB962C8B-B14F-4D97-AF65-F5344CB8AC3E}">
        <p14:creationId xmlns:p14="http://schemas.microsoft.com/office/powerpoint/2010/main" val="3819863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C26E0-1029-4F29-8EFB-0DA8F9655B0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7B87DEB-707C-46A9-B168-5E6DD712DA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3969" y="1825625"/>
            <a:ext cx="9644061" cy="4667250"/>
          </a:xfrm>
        </p:spPr>
      </p:pic>
    </p:spTree>
    <p:extLst>
      <p:ext uri="{BB962C8B-B14F-4D97-AF65-F5344CB8AC3E}">
        <p14:creationId xmlns:p14="http://schemas.microsoft.com/office/powerpoint/2010/main" val="292381959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8BA39-4F3D-49B7-8BB4-D38B9DAA859C}"/>
              </a:ext>
            </a:extLst>
          </p:cNvPr>
          <p:cNvSpPr>
            <a:spLocks noGrp="1"/>
          </p:cNvSpPr>
          <p:nvPr>
            <p:ph type="title"/>
          </p:nvPr>
        </p:nvSpPr>
        <p:spPr/>
        <p:txBody>
          <a:bodyPr>
            <a:normAutofit fontScale="90000"/>
          </a:bodyPr>
          <a:lstStyle/>
          <a:p>
            <a:r>
              <a:rPr lang="en-IN" sz="3600" dirty="0"/>
              <a:t>Convert the class into a functional component. Import </a:t>
            </a:r>
            <a:r>
              <a:rPr lang="en-IN" sz="3600" dirty="0" err="1"/>
              <a:t>useState</a:t>
            </a:r>
            <a:r>
              <a:rPr lang="en-IN" sz="3600" dirty="0"/>
              <a:t> and </a:t>
            </a:r>
            <a:r>
              <a:rPr lang="en-IN" sz="3600" dirty="0" err="1"/>
              <a:t>useEffect</a:t>
            </a:r>
            <a:r>
              <a:rPr lang="en-IN" sz="3600" dirty="0"/>
              <a:t>. Comment out the </a:t>
            </a:r>
            <a:r>
              <a:rPr lang="en-IN" sz="3600" dirty="0" err="1"/>
              <a:t>shouldComponentUpdate</a:t>
            </a:r>
            <a:r>
              <a:rPr lang="en-IN" sz="3600" dirty="0"/>
              <a:t> code for now.</a:t>
            </a:r>
          </a:p>
        </p:txBody>
      </p:sp>
      <p:pic>
        <p:nvPicPr>
          <p:cNvPr id="5" name="Content Placeholder 4">
            <a:extLst>
              <a:ext uri="{FF2B5EF4-FFF2-40B4-BE49-F238E27FC236}">
                <a16:creationId xmlns:a16="http://schemas.microsoft.com/office/drawing/2014/main" id="{467503D6-9654-42ED-97EB-D9C17D9A6C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54116" y="1825625"/>
            <a:ext cx="7683768" cy="4667250"/>
          </a:xfrm>
        </p:spPr>
      </p:pic>
    </p:spTree>
    <p:extLst>
      <p:ext uri="{BB962C8B-B14F-4D97-AF65-F5344CB8AC3E}">
        <p14:creationId xmlns:p14="http://schemas.microsoft.com/office/powerpoint/2010/main" val="8561148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C4422-852E-4CD7-9CA0-6E2B342B8725}"/>
              </a:ext>
            </a:extLst>
          </p:cNvPr>
          <p:cNvSpPr>
            <a:spLocks noGrp="1"/>
          </p:cNvSpPr>
          <p:nvPr>
            <p:ph type="title"/>
          </p:nvPr>
        </p:nvSpPr>
        <p:spPr/>
        <p:txBody>
          <a:bodyPr>
            <a:normAutofit/>
          </a:bodyPr>
          <a:lstStyle/>
          <a:p>
            <a:r>
              <a:rPr lang="en-IN" sz="4000" dirty="0"/>
              <a:t>Add two new </a:t>
            </a:r>
            <a:r>
              <a:rPr lang="en-IN" sz="4000" dirty="0" err="1"/>
              <a:t>useState</a:t>
            </a:r>
            <a:r>
              <a:rPr lang="en-IN" sz="4000" dirty="0"/>
              <a:t> calls and remove the old state object.</a:t>
            </a:r>
          </a:p>
        </p:txBody>
      </p:sp>
      <p:pic>
        <p:nvPicPr>
          <p:cNvPr id="5" name="Content Placeholder 4">
            <a:extLst>
              <a:ext uri="{FF2B5EF4-FFF2-40B4-BE49-F238E27FC236}">
                <a16:creationId xmlns:a16="http://schemas.microsoft.com/office/drawing/2014/main" id="{BA29A356-4C2B-4490-BBC5-A851CD7090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4843" y="2270567"/>
            <a:ext cx="8762314" cy="3562195"/>
          </a:xfrm>
        </p:spPr>
      </p:pic>
    </p:spTree>
    <p:extLst>
      <p:ext uri="{BB962C8B-B14F-4D97-AF65-F5344CB8AC3E}">
        <p14:creationId xmlns:p14="http://schemas.microsoft.com/office/powerpoint/2010/main" val="34901684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65B64-A414-4880-AF71-C12505B75123}"/>
              </a:ext>
            </a:extLst>
          </p:cNvPr>
          <p:cNvSpPr>
            <a:spLocks noGrp="1"/>
          </p:cNvSpPr>
          <p:nvPr>
            <p:ph type="title"/>
          </p:nvPr>
        </p:nvSpPr>
        <p:spPr/>
        <p:txBody>
          <a:bodyPr>
            <a:normAutofit/>
          </a:bodyPr>
          <a:lstStyle/>
          <a:p>
            <a:r>
              <a:rPr lang="en-IN" sz="3600" dirty="0"/>
              <a:t>Get rid of render() and it’s closing curly brace.</a:t>
            </a:r>
          </a:p>
        </p:txBody>
      </p:sp>
      <p:pic>
        <p:nvPicPr>
          <p:cNvPr id="5" name="Content Placeholder 4">
            <a:extLst>
              <a:ext uri="{FF2B5EF4-FFF2-40B4-BE49-F238E27FC236}">
                <a16:creationId xmlns:a16="http://schemas.microsoft.com/office/drawing/2014/main" id="{2D814021-6F34-47A9-893A-8D07453162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11167" y="1825625"/>
            <a:ext cx="4769666" cy="4667250"/>
          </a:xfrm>
        </p:spPr>
      </p:pic>
    </p:spTree>
    <p:extLst>
      <p:ext uri="{BB962C8B-B14F-4D97-AF65-F5344CB8AC3E}">
        <p14:creationId xmlns:p14="http://schemas.microsoft.com/office/powerpoint/2010/main" val="11897758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362E7-6722-4B81-B5E7-9497E8661604}"/>
              </a:ext>
            </a:extLst>
          </p:cNvPr>
          <p:cNvSpPr>
            <a:spLocks noGrp="1"/>
          </p:cNvSpPr>
          <p:nvPr>
            <p:ph type="title"/>
          </p:nvPr>
        </p:nvSpPr>
        <p:spPr/>
        <p:txBody>
          <a:bodyPr>
            <a:normAutofit/>
          </a:bodyPr>
          <a:lstStyle/>
          <a:p>
            <a:r>
              <a:rPr lang="en-IN" sz="3200" dirty="0"/>
              <a:t>Select all the instances of </a:t>
            </a:r>
            <a:r>
              <a:rPr lang="en-IN" sz="3200" dirty="0" err="1"/>
              <a:t>this.state</a:t>
            </a:r>
            <a:r>
              <a:rPr lang="en-IN" sz="3200" dirty="0"/>
              <a:t>. and remove them. Our JSX would work. But we still have errors in code.</a:t>
            </a:r>
          </a:p>
        </p:txBody>
      </p:sp>
      <p:pic>
        <p:nvPicPr>
          <p:cNvPr id="5" name="Content Placeholder 4">
            <a:extLst>
              <a:ext uri="{FF2B5EF4-FFF2-40B4-BE49-F238E27FC236}">
                <a16:creationId xmlns:a16="http://schemas.microsoft.com/office/drawing/2014/main" id="{0AD41EE3-244D-4990-9E25-6ACB93A0EF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45446" y="1825625"/>
            <a:ext cx="6501107" cy="4667250"/>
          </a:xfrm>
        </p:spPr>
      </p:pic>
    </p:spTree>
    <p:extLst>
      <p:ext uri="{BB962C8B-B14F-4D97-AF65-F5344CB8AC3E}">
        <p14:creationId xmlns:p14="http://schemas.microsoft.com/office/powerpoint/2010/main" val="11917807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EBF23-3210-4C8A-8BEB-D9BF9B1D19A4}"/>
              </a:ext>
            </a:extLst>
          </p:cNvPr>
          <p:cNvSpPr>
            <a:spLocks noGrp="1"/>
          </p:cNvSpPr>
          <p:nvPr>
            <p:ph type="title"/>
          </p:nvPr>
        </p:nvSpPr>
        <p:spPr/>
        <p:txBody>
          <a:bodyPr>
            <a:normAutofit/>
          </a:bodyPr>
          <a:lstStyle/>
          <a:p>
            <a:r>
              <a:rPr lang="en-IN" sz="3600" dirty="0"/>
              <a:t>Comment out </a:t>
            </a:r>
            <a:r>
              <a:rPr lang="en-IN" sz="3600" dirty="0" err="1"/>
              <a:t>componentWillUnmount</a:t>
            </a:r>
            <a:r>
              <a:rPr lang="en-IN" sz="3600" dirty="0"/>
              <a:t> for now.</a:t>
            </a:r>
          </a:p>
        </p:txBody>
      </p:sp>
      <p:pic>
        <p:nvPicPr>
          <p:cNvPr id="5" name="Content Placeholder 4">
            <a:extLst>
              <a:ext uri="{FF2B5EF4-FFF2-40B4-BE49-F238E27FC236}">
                <a16:creationId xmlns:a16="http://schemas.microsoft.com/office/drawing/2014/main" id="{82225EF0-7415-4689-B1B2-887FDC98528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7044" y="2156665"/>
            <a:ext cx="6697912" cy="4225373"/>
          </a:xfrm>
        </p:spPr>
      </p:pic>
    </p:spTree>
    <p:extLst>
      <p:ext uri="{BB962C8B-B14F-4D97-AF65-F5344CB8AC3E}">
        <p14:creationId xmlns:p14="http://schemas.microsoft.com/office/powerpoint/2010/main" val="5123340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DC8E0-3AC7-452E-9502-0F283B755842}"/>
              </a:ext>
            </a:extLst>
          </p:cNvPr>
          <p:cNvSpPr>
            <a:spLocks noGrp="1"/>
          </p:cNvSpPr>
          <p:nvPr>
            <p:ph type="title"/>
          </p:nvPr>
        </p:nvSpPr>
        <p:spPr/>
        <p:txBody>
          <a:bodyPr>
            <a:normAutofit/>
          </a:bodyPr>
          <a:lstStyle/>
          <a:p>
            <a:r>
              <a:rPr lang="en-IN" sz="3600" dirty="0"/>
              <a:t>Convert </a:t>
            </a:r>
            <a:r>
              <a:rPr lang="en-IN" sz="3600" dirty="0" err="1"/>
              <a:t>fetchData</a:t>
            </a:r>
            <a:r>
              <a:rPr lang="en-IN" sz="3600" dirty="0"/>
              <a:t> into constant that holds a function.</a:t>
            </a:r>
          </a:p>
        </p:txBody>
      </p:sp>
      <p:pic>
        <p:nvPicPr>
          <p:cNvPr id="5" name="Content Placeholder 4">
            <a:extLst>
              <a:ext uri="{FF2B5EF4-FFF2-40B4-BE49-F238E27FC236}">
                <a16:creationId xmlns:a16="http://schemas.microsoft.com/office/drawing/2014/main" id="{891DDAA6-0D8D-4CC6-975B-F9AD456E6D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28470" y="1918944"/>
            <a:ext cx="7335059" cy="4661532"/>
          </a:xfrm>
        </p:spPr>
      </p:pic>
    </p:spTree>
    <p:extLst>
      <p:ext uri="{BB962C8B-B14F-4D97-AF65-F5344CB8AC3E}">
        <p14:creationId xmlns:p14="http://schemas.microsoft.com/office/powerpoint/2010/main" val="30905454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F5EFF-7DF4-4C6E-98FD-51091DBC5DE0}"/>
              </a:ext>
            </a:extLst>
          </p:cNvPr>
          <p:cNvSpPr>
            <a:spLocks noGrp="1"/>
          </p:cNvSpPr>
          <p:nvPr>
            <p:ph type="title"/>
          </p:nvPr>
        </p:nvSpPr>
        <p:spPr/>
        <p:txBody>
          <a:bodyPr>
            <a:normAutofit/>
          </a:bodyPr>
          <a:lstStyle/>
          <a:p>
            <a:r>
              <a:rPr lang="en-IN" sz="3600" dirty="0"/>
              <a:t>To handle </a:t>
            </a:r>
            <a:r>
              <a:rPr lang="en-IN" sz="3600" dirty="0" err="1"/>
              <a:t>componentDidMount</a:t>
            </a:r>
            <a:r>
              <a:rPr lang="en-IN" sz="3600" dirty="0"/>
              <a:t>, add </a:t>
            </a:r>
            <a:r>
              <a:rPr lang="en-IN" sz="3600" dirty="0" err="1"/>
              <a:t>useEffect</a:t>
            </a:r>
            <a:r>
              <a:rPr lang="en-IN" sz="3600" dirty="0"/>
              <a:t> with the two arguments.</a:t>
            </a:r>
          </a:p>
        </p:txBody>
      </p:sp>
      <p:pic>
        <p:nvPicPr>
          <p:cNvPr id="5" name="Content Placeholder 4">
            <a:extLst>
              <a:ext uri="{FF2B5EF4-FFF2-40B4-BE49-F238E27FC236}">
                <a16:creationId xmlns:a16="http://schemas.microsoft.com/office/drawing/2014/main" id="{2A208397-FF96-4541-8F70-65FD8D27E9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5819" y="1954915"/>
            <a:ext cx="6240361" cy="4418176"/>
          </a:xfrm>
        </p:spPr>
      </p:pic>
    </p:spTree>
    <p:extLst>
      <p:ext uri="{BB962C8B-B14F-4D97-AF65-F5344CB8AC3E}">
        <p14:creationId xmlns:p14="http://schemas.microsoft.com/office/powerpoint/2010/main" val="17617822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9AB86-9C51-4FEF-8552-6A0B6CECEEA2}"/>
              </a:ext>
            </a:extLst>
          </p:cNvPr>
          <p:cNvSpPr>
            <a:spLocks noGrp="1"/>
          </p:cNvSpPr>
          <p:nvPr>
            <p:ph type="title"/>
          </p:nvPr>
        </p:nvSpPr>
        <p:spPr/>
        <p:txBody>
          <a:bodyPr>
            <a:noAutofit/>
          </a:bodyPr>
          <a:lstStyle/>
          <a:p>
            <a:r>
              <a:rPr lang="en-IN" sz="3200" dirty="0"/>
              <a:t>Call </a:t>
            </a:r>
            <a:r>
              <a:rPr lang="en-IN" sz="3200" dirty="0" err="1"/>
              <a:t>fetchData</a:t>
            </a:r>
            <a:r>
              <a:rPr lang="en-IN" sz="3200" dirty="0"/>
              <a:t> there. Notice how don’t call </a:t>
            </a:r>
            <a:r>
              <a:rPr lang="en-IN" sz="3200" dirty="0" err="1"/>
              <a:t>this.fetchData</a:t>
            </a:r>
            <a:r>
              <a:rPr lang="en-IN" sz="3200" dirty="0"/>
              <a:t>() because we are in a functional component now. Also remove </a:t>
            </a:r>
            <a:r>
              <a:rPr lang="en-IN" sz="3200" dirty="0" err="1"/>
              <a:t>componentDidMount</a:t>
            </a:r>
            <a:r>
              <a:rPr lang="en-IN" sz="3200" dirty="0"/>
              <a:t>.</a:t>
            </a:r>
          </a:p>
        </p:txBody>
      </p:sp>
      <p:pic>
        <p:nvPicPr>
          <p:cNvPr id="5" name="Content Placeholder 4">
            <a:extLst>
              <a:ext uri="{FF2B5EF4-FFF2-40B4-BE49-F238E27FC236}">
                <a16:creationId xmlns:a16="http://schemas.microsoft.com/office/drawing/2014/main" id="{2CD0B809-8864-404E-9D62-912E64593B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42451" y="2223391"/>
            <a:ext cx="6907098" cy="3720207"/>
          </a:xfrm>
        </p:spPr>
      </p:pic>
    </p:spTree>
    <p:extLst>
      <p:ext uri="{BB962C8B-B14F-4D97-AF65-F5344CB8AC3E}">
        <p14:creationId xmlns:p14="http://schemas.microsoft.com/office/powerpoint/2010/main" val="7484752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B2F60-C6C6-45AF-BB28-538A4C9EE71F}"/>
              </a:ext>
            </a:extLst>
          </p:cNvPr>
          <p:cNvSpPr>
            <a:spLocks noGrp="1"/>
          </p:cNvSpPr>
          <p:nvPr>
            <p:ph type="title"/>
          </p:nvPr>
        </p:nvSpPr>
        <p:spPr/>
        <p:txBody>
          <a:bodyPr>
            <a:noAutofit/>
          </a:bodyPr>
          <a:lstStyle/>
          <a:p>
            <a:r>
              <a:rPr lang="en-IN" sz="3600" dirty="0"/>
              <a:t>Move </a:t>
            </a:r>
            <a:r>
              <a:rPr lang="en-IN" sz="3600" dirty="0" err="1"/>
              <a:t>fetchData</a:t>
            </a:r>
            <a:r>
              <a:rPr lang="en-IN" sz="3600" dirty="0"/>
              <a:t> above the life cycle hooks so that we define first before calling it. This is not strictly necessary but it is a good practice.</a:t>
            </a:r>
          </a:p>
        </p:txBody>
      </p:sp>
      <p:pic>
        <p:nvPicPr>
          <p:cNvPr id="5" name="Content Placeholder 4">
            <a:extLst>
              <a:ext uri="{FF2B5EF4-FFF2-40B4-BE49-F238E27FC236}">
                <a16:creationId xmlns:a16="http://schemas.microsoft.com/office/drawing/2014/main" id="{17159D95-4E94-4E72-BCC2-029C24D42A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85201" y="2039700"/>
            <a:ext cx="5821598" cy="4453175"/>
          </a:xfrm>
        </p:spPr>
      </p:pic>
    </p:spTree>
    <p:extLst>
      <p:ext uri="{BB962C8B-B14F-4D97-AF65-F5344CB8AC3E}">
        <p14:creationId xmlns:p14="http://schemas.microsoft.com/office/powerpoint/2010/main" val="116617590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D89E4-6E78-4D16-A6EC-1CBCFA33E357}"/>
              </a:ext>
            </a:extLst>
          </p:cNvPr>
          <p:cNvSpPr>
            <a:spLocks noGrp="1"/>
          </p:cNvSpPr>
          <p:nvPr>
            <p:ph type="title"/>
          </p:nvPr>
        </p:nvSpPr>
        <p:spPr/>
        <p:txBody>
          <a:bodyPr>
            <a:normAutofit/>
          </a:bodyPr>
          <a:lstStyle/>
          <a:p>
            <a:r>
              <a:rPr lang="en-IN" sz="3600" dirty="0"/>
              <a:t>Comment out </a:t>
            </a:r>
            <a:r>
              <a:rPr lang="en-IN" sz="3600" dirty="0" err="1"/>
              <a:t>componentDidUpdate</a:t>
            </a:r>
            <a:r>
              <a:rPr lang="en-IN" sz="3600" dirty="0"/>
              <a:t> as well and see if it works.</a:t>
            </a:r>
          </a:p>
        </p:txBody>
      </p:sp>
      <p:pic>
        <p:nvPicPr>
          <p:cNvPr id="5" name="Content Placeholder 4">
            <a:extLst>
              <a:ext uri="{FF2B5EF4-FFF2-40B4-BE49-F238E27FC236}">
                <a16:creationId xmlns:a16="http://schemas.microsoft.com/office/drawing/2014/main" id="{98D750AB-5F56-44F7-A862-84197AE272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29379" y="1843145"/>
            <a:ext cx="8133241" cy="4779327"/>
          </a:xfrm>
        </p:spPr>
      </p:pic>
    </p:spTree>
    <p:extLst>
      <p:ext uri="{BB962C8B-B14F-4D97-AF65-F5344CB8AC3E}">
        <p14:creationId xmlns:p14="http://schemas.microsoft.com/office/powerpoint/2010/main" val="4020068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762</TotalTime>
  <Words>5108</Words>
  <Application>Microsoft Office PowerPoint</Application>
  <PresentationFormat>Widescreen</PresentationFormat>
  <Paragraphs>263</Paragraphs>
  <Slides>188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188</vt:i4>
      </vt:variant>
    </vt:vector>
  </HeadingPairs>
  <TitlesOfParts>
    <vt:vector size="192" baseType="lpstr">
      <vt:lpstr>Arial</vt:lpstr>
      <vt:lpstr>Calibri</vt:lpstr>
      <vt:lpstr>Calibri Light</vt:lpstr>
      <vt:lpstr>Office Theme</vt:lpstr>
      <vt:lpstr>React Hooks – useState, useEffects, Custom</vt:lpstr>
      <vt:lpstr>What are React Hooks?</vt:lpstr>
      <vt:lpstr>What are React Hooks?</vt:lpstr>
      <vt:lpstr>PowerPoint Presentation</vt:lpstr>
      <vt:lpstr>Now in such a case you would have to convert your functional component to a class based one but of this conversion is annoying it's a lot of redundant work in the end.</vt:lpstr>
      <vt:lpstr>PowerPoint Presentation</vt:lpstr>
      <vt:lpstr>Now these lifecycle hooks or lifecycle methods also could be hard to use. It could be annoying to add component that mount component it update and ensure that you run the right logic at the right point of time and maybe add the right if checks to a wide unnecessary reminders or infinite loops.</vt:lpstr>
      <vt:lpstr>For these reasons, for example to get rid of the conversion we have react hooks. Because react hooks essentially allow us to work with functional components only.</vt:lpstr>
      <vt:lpstr>PowerPoint Presentation</vt:lpstr>
      <vt:lpstr>PowerPoint Presentation</vt:lpstr>
      <vt:lpstr>What are React Hooks?</vt:lpstr>
      <vt:lpstr>What are React Hooks?</vt:lpstr>
      <vt:lpstr>https://github.com/academind/react-hooks-introduction</vt:lpstr>
      <vt:lpstr>PowerPoint Presentation</vt:lpstr>
      <vt:lpstr>PowerPoint Presentation</vt:lpstr>
      <vt:lpstr>PowerPoint Presentation</vt:lpstr>
      <vt:lpstr>We can create this as a functional component now.</vt:lpstr>
      <vt:lpstr>PowerPoint Presentation</vt:lpstr>
      <vt:lpstr>We do have a render method here which we need to remove. Now we have the content which we return in the end. We now have a function that returns jsx and hence it is a perfect functional react component.</vt:lpstr>
      <vt:lpstr>We are exporting it here already but it has state above and the problem is that it doesn’t work anymore.</vt:lpstr>
      <vt:lpstr>PowerPoint Presentation</vt:lpstr>
      <vt:lpstr>Instead of importing Component, start importing useState. Let us see how we can manage state with that.</vt:lpstr>
      <vt:lpstr>Write the useState method and add the initial state there. Now the question is, what does this do for us?</vt:lpstr>
      <vt:lpstr>PowerPoint Presentation</vt:lpstr>
      <vt:lpstr>Here we can use array destructuring which is a modern JavaScript syntax where you [] on the left side of the = sign to pull out elements of that array and store them in separate variables/constants.</vt:lpstr>
      <vt:lpstr>You can name these constants however you want. Right now we will name it state. We might change it later.</vt:lpstr>
      <vt:lpstr>PowerPoint Presentation</vt:lpstr>
      <vt:lpstr>Hence the second element is a function that allows us to overwrite our current state. Here we have named it setState but you can name it whatever you want.</vt:lpstr>
      <vt:lpstr>PowerPoint Presentation</vt:lpstr>
      <vt:lpstr>We had some methods in the App component before. But because of JavaScript, we can define functions inside of functions. All we have to do is turn them into constants that hold functions.</vt:lpstr>
      <vt:lpstr>Now we have to adjust the code where we set the state. So to do that, since we are not in a class anymore, we need to remove the this keyword.</vt:lpstr>
      <vt:lpstr>We need to remove this from these places as well now because of the changes that we made.</vt:lpstr>
      <vt:lpstr>We are using bind here to tell JS that when the sideHandler function is getting called, then please pass in an argument light or dark. Hence, here ‘this’ needs to stay. However, it doesn’t matter if you pass this or even null as a this value. It really doesn’t matter at all.</vt:lpstr>
      <vt:lpstr>PowerPoint Presentation</vt:lpstr>
      <vt:lpstr>Now if we go to the output and click on the Dark Side, the application breaks.</vt:lpstr>
      <vt:lpstr>The developer tools console gives us this error.</vt:lpstr>
      <vt:lpstr>PowerPoint Presentation</vt:lpstr>
      <vt:lpstr>So where we have an initial state that looks like this, once sideHandler executes, we just will have a state object with a property and the destroyed and selectedCharacter properties are lost.</vt:lpstr>
      <vt:lpstr>PowerPoint Presentation</vt:lpstr>
      <vt:lpstr>When we update our state, we can pass in an object but first we need to use the spread operator to get all the properties of our existing state and then we overwrite a part of it. Hence, everywhere we call setState, we manually merge it by doing this.</vt:lpstr>
      <vt:lpstr>Now when you go and check the application, the dark side works perfectly fine.</vt:lpstr>
      <vt:lpstr>PowerPoint Presentation</vt:lpstr>
      <vt:lpstr>Create a new state. State doesn’t have to be an object. Here it is just a string, i.e. ‘light’. It could be a number, it could be array. </vt:lpstr>
      <vt:lpstr>Add these as the two elements.</vt:lpstr>
      <vt:lpstr>Remove side from the first state.</vt:lpstr>
      <vt:lpstr>PowerPoint Presentation</vt:lpstr>
      <vt:lpstr>Add two new states and delete the first state.</vt:lpstr>
      <vt:lpstr>In the sideHandler, make this change. Now we just have to call setChosenSide and pass in side. Because that is a string and it expects a string as well.</vt:lpstr>
      <vt:lpstr>Similarly, make this change in the charSelectHandler.</vt:lpstr>
      <vt:lpstr>Down there it would be a string but here we initialized it with a number. This would totally be fine but just to be perfect, change this to a string.</vt:lpstr>
      <vt:lpstr>Similarly, make this change in the destructionHandler as well.</vt:lpstr>
      <vt:lpstr>PowerPoint Presentation</vt:lpstr>
      <vt:lpstr>Make these changes in the code.</vt:lpstr>
      <vt:lpstr>PowerPoint Presentation</vt:lpstr>
      <vt:lpstr>Now in the CharPicker component, we have the state and we know how to manage that. We also have a lifecycle method, componentDidMount. So, how do we work with that now in a functional component world?</vt:lpstr>
      <vt:lpstr>PowerPoint Presentation</vt:lpstr>
      <vt:lpstr>Change this into a functional component.</vt:lpstr>
      <vt:lpstr>Import useState. Now instead of one state, we are going to use two states.</vt:lpstr>
      <vt:lpstr>Replace the existing state with these two states.</vt:lpstr>
      <vt:lpstr>Now we need to fix our jsx code. Remove the render method first of all.</vt:lpstr>
      <vt:lpstr>Remove this.state. From everywhere in the code.</vt:lpstr>
      <vt:lpstr>Replace characters with loadedChars.</vt:lpstr>
      <vt:lpstr>Instead of this.props, use just props.</vt:lpstr>
      <vt:lpstr>Then again replace characters with loadedChars.</vt:lpstr>
      <vt:lpstr>PowerPoint Presentation</vt:lpstr>
      <vt:lpstr>Import useEffect.</vt:lpstr>
      <vt:lpstr>Add useEffect. It takes a function for an argument. This function will be executed for you by react on every render cycle after the component has been rendered. This somewhat sounds like componendDidMount because that also runs after the component.</vt:lpstr>
      <vt:lpstr>Add a console.log to the useEffect and comment out the whole componentDidMount code so that it doesn’t cause any error.</vt:lpstr>
      <vt:lpstr>Go to the browser and dev tools and you will see that it works.</vt:lpstr>
      <vt:lpstr>If you click the dark side button, you will see that it will display it works again.</vt:lpstr>
      <vt:lpstr>PowerPoint Presentation</vt:lpstr>
      <vt:lpstr>Before we control it, we need to move everything from componentDidMount to useEffect and delete componentDidMount. Also remove the console.log from useEffect.</vt:lpstr>
      <vt:lpstr>Replace the existing this.setState with setIsLoading(true).</vt:lpstr>
      <vt:lpstr>Then add setIsLoading(false) to these two places. First is when it has loaded and second is if we get an error.</vt:lpstr>
      <vt:lpstr>Add setLoadedChars() and move the highlighted code to it.</vt:lpstr>
      <vt:lpstr>Then, you can remove this highlighted code.</vt:lpstr>
      <vt:lpstr>PowerPoint Presentation</vt:lpstr>
      <vt:lpstr>In App.js, we made a mistake of turning the number into a string. It would still work fine but turn it back to number.</vt:lpstr>
      <vt:lpstr>PowerPoint Presentation</vt:lpstr>
      <vt:lpstr>If you pass an empty array, then you’re basically saying ‘hey react, whenever this data I passed to you here which is an empty array, whenever that changes, please run that function I passed to you again.’</vt:lpstr>
      <vt:lpstr>PowerPoint Presentation</vt:lpstr>
      <vt:lpstr>Check the application and it would run perfectly fine.</vt:lpstr>
      <vt:lpstr>To check how it just runs for once, put a console log here.</vt:lpstr>
      <vt:lpstr>Go to the dev tools and refresh. Make changes in the browser and you will see that it runs for just once.</vt:lpstr>
      <vt:lpstr>Try at home</vt:lpstr>
      <vt:lpstr>PowerPoint Presentation</vt:lpstr>
      <vt:lpstr>Remove the console log that we added.</vt:lpstr>
      <vt:lpstr>PowerPoint Presentation</vt:lpstr>
      <vt:lpstr>Character.js is also a component that we have created with class keyword and we can easily convert this into a functional component.</vt:lpstr>
      <vt:lpstr>Convert the class into a functional component. Import useState and useEffect. Comment out the shouldComponentUpdate code for now.</vt:lpstr>
      <vt:lpstr>Add two new useState calls and remove the old state object.</vt:lpstr>
      <vt:lpstr>Get rid of render() and it’s closing curly brace.</vt:lpstr>
      <vt:lpstr>Select all the instances of this.state. and remove them. Our JSX would work. But we still have errors in code.</vt:lpstr>
      <vt:lpstr>Comment out componentWillUnmount for now.</vt:lpstr>
      <vt:lpstr>Convert fetchData into constant that holds a function.</vt:lpstr>
      <vt:lpstr>To handle componentDidMount, add useEffect with the two arguments.</vt:lpstr>
      <vt:lpstr>Call fetchData there. Notice how don’t call this.fetchData() because we are in a functional component now. Also remove componentDidMount.</vt:lpstr>
      <vt:lpstr>Move fetchData above the life cycle hooks so that we define first before calling it. This is not strictly necessary but it is a good practice.</vt:lpstr>
      <vt:lpstr>Comment out componentDidUpdate as well and see if it works.</vt:lpstr>
      <vt:lpstr>The browser gives us this error.</vt:lpstr>
      <vt:lpstr>Replace all the instances of this.props with just props.</vt:lpstr>
      <vt:lpstr>Now it will give us the problem with setState.</vt:lpstr>
      <vt:lpstr>Add setIsLoading at two places and set it to false. Also add setLoadedCharacter and set it loadedCharacter. Now we don’t need the setState so remove that.</vt:lpstr>
      <vt:lpstr>Up in the code set setIsLoading to true and remove the setState from there as well.</vt:lpstr>
      <vt:lpstr>Now we won’t get an error.</vt:lpstr>
      <vt:lpstr>But if you change the character, nothing will happen.</vt:lpstr>
      <vt:lpstr>PowerPoint Presentation</vt:lpstr>
      <vt:lpstr>Create another useEffect with props.selectedChar in the array of the second argument. That is our dependency here. Whenever that data changes here, we want to re-execute that. We are reffering to the value that’s stored in selectedChar in our selectedChar prop and when that changes, it will re-run.</vt:lpstr>
      <vt:lpstr>PowerPoint Presentation</vt:lpstr>
      <vt:lpstr>So to overcome that, we can just comment out the first useEffect.</vt:lpstr>
      <vt:lpstr>So now we can say that we have the logic in useEffect that we had in componentDidUpdate in a way simpler form.</vt:lpstr>
      <vt:lpstr>PowerPoint Presentation</vt:lpstr>
      <vt:lpstr>Now about componentWillUnmount. Right we are just doing a console.log there but in real time applications, you might have something important there.</vt:lpstr>
      <vt:lpstr>PowerPoint Presentation</vt:lpstr>
      <vt:lpstr>So, return an arrow function. Now the code in this arrow function will execute right before useEffect will run the next time. It is a clean-up function that basically runs once useEffect is done before it runs again.</vt:lpstr>
      <vt:lpstr>Add this console.log in the arrow function.</vt:lpstr>
      <vt:lpstr>Now when you first the run application, use effect would run but cleaning up won’t happen. Because this is the first run.</vt:lpstr>
      <vt:lpstr>If you change the character, cleaning up happens because useEffect runs again because the component renders again.</vt:lpstr>
      <vt:lpstr>And if you switch to dark mode and destroy a character, then also cleaning up runs because then the component is rendering again and hence useEffect is also running again.</vt:lpstr>
      <vt:lpstr>Add one more useEffect like this. Now what this will do is that since there is no change in the component happening like fetchData, this will run only when the component is cleaned up, which is, when the character is destroyed.</vt:lpstr>
      <vt:lpstr>So now clean up will happen if you change the character but component did unmount will not happen.</vt:lpstr>
      <vt:lpstr>But if you destroy a character, cleaning up and component did unmount both will happen. This might look a little bit complex but it is pretty straightforward if you understand it well.</vt:lpstr>
      <vt:lpstr>Now above shouldComponentUpdate. Add this console log to the component code.</vt:lpstr>
      <vt:lpstr>So you would see rendering for each time something loaded.</vt:lpstr>
      <vt:lpstr>And then it will render if you switch from light to dark and it will render again if you switch from dark light.</vt:lpstr>
      <vt:lpstr>It will render for every subsequent time you change sides on the same character. But this should not happen because we are not loading anything new. We are just changing the sides.</vt:lpstr>
      <vt:lpstr>PowerPoint Presentation</vt:lpstr>
      <vt:lpstr>Like this. Memo is a method that was introduced with React 16.6 and it memo-izes this component. It means that it basically stores it and only when inputs to this component (the props) change, then it will re-render this.</vt:lpstr>
      <vt:lpstr>Now when you change the sides, it won’t re-render anymore.</vt:lpstr>
      <vt:lpstr>PowerPoint Presentation</vt:lpstr>
      <vt:lpstr>Custom Hooks</vt:lpstr>
      <vt:lpstr>In Character.js and CharPicker.js, we are making HTTP request. We can share this by making custom requests.</vt:lpstr>
      <vt:lpstr>Inside src folder, create hooks folder and inside that, create http.js.</vt:lpstr>
      <vt:lpstr>Add this code to start creating your custom hook. The word use should be used so that it would be clear that we are using a hook.</vt:lpstr>
      <vt:lpstr>Go to CharPicker.js, cut the highlighted code and paste it in http.js.</vt:lpstr>
      <vt:lpstr>Then since we need to manage state here, import useState and create an initial state.</vt:lpstr>
      <vt:lpstr>Then we have the setLoadedChars as well.</vt:lpstr>
      <vt:lpstr>To manage that, create one more state which would be not just for the characters but for fetched data in general. We are doing this because we want to make this reusable.</vt:lpstr>
      <vt:lpstr>Comment out this block of code since we don’t want to fetch data like this.</vt:lpstr>
      <vt:lpstr>Change charData to just data. And then setIsLoading to false and setFetchedData to data. So, we are setting it to the data that we got back.</vt:lpstr>
      <vt:lpstr>The URL is also not always the same. We probably get this as an input to this hook. So, when you create your own hooks, just as the built-in hooks, you can receive the arguments.</vt:lpstr>
      <vt:lpstr>Add an argument to useHttp called url and pass it in fetch below. You can copy an instance of the fetch with the actual url and comment it out for reference.</vt:lpstr>
      <vt:lpstr>PowerPoint Presentation</vt:lpstr>
      <vt:lpstr>So, add this. Now we have a hook that returns information about whatever we’re loading and which data it has fetched. Let us now use this hook.</vt:lpstr>
      <vt:lpstr>In CharPicker.js, import useHttp. Now we can use our custom hook here.</vt:lpstr>
      <vt:lpstr>Remove setIsLoading(true) from useEffect.</vt:lpstr>
      <vt:lpstr>Some important rules for hook</vt:lpstr>
      <vt:lpstr>That means that you cannot call it like this which is inside another function call.</vt:lpstr>
      <vt:lpstr>You have to call it like this. Of course the downside of this is that it executes whenever the component gets re-rendered. </vt:lpstr>
      <vt:lpstr>PowerPoint Presentation</vt:lpstr>
      <vt:lpstr>Back in http.js, import useEffect and use it. For its second argument, we are going to use dependencies. So we need to pass that as well.</vt:lpstr>
      <vt:lpstr>Now move the highlighted fetch code inside useEffect. Not the return statement. Just the fetch code.</vt:lpstr>
      <vt:lpstr>And then setIsLoading to true.</vt:lpstr>
      <vt:lpstr>Also add a console.log to check if we are sending a redundant Http request.</vt:lpstr>
      <vt:lpstr>Now we have the same logic as before but just outsourced into our custom hook. And hence in the CharPicker, we can get ride of the useEffect.</vt:lpstr>
      <vt:lpstr>And then in useHttp, pass the url as the first argument and an empty array as dependencies in the second argument.</vt:lpstr>
      <vt:lpstr>Since we don’t need to manage state for loadedChars and isLoading here anymore, you can remove the highlighted code.</vt:lpstr>
      <vt:lpstr>Use array destructuring to do this. We have already done this before with the built-in hooks.</vt:lpstr>
      <vt:lpstr>Go to http.js and cut the highlighted code where we are define the details about characters.</vt:lpstr>
      <vt:lpstr>Paste and uncomment it in CharPicker.js.</vt:lpstr>
      <vt:lpstr>Instead of charData, use fetchedData.</vt:lpstr>
      <vt:lpstr>Remove setIsLoading and setLoadedChars because now we can map selectedCharacters directly.</vt:lpstr>
      <vt:lpstr>But then you can map the adjusted characters to the selected characters itself. So, selectedCharacters will now be an array of objects where each character has a name and an ID.</vt:lpstr>
      <vt:lpstr>And now everywhere where we are using loadedChars, we need to use selectedCharacters because that is now our property that gets the adjusted data that is returned by our custom hook.</vt:lpstr>
      <vt:lpstr>But we are still getting an error here.</vt:lpstr>
      <vt:lpstr>The problem is that our own hook initializes the data with null as a value and that is the first value that it returns.</vt:lpstr>
      <vt:lpstr>We can check if fetchedData is true and then execute the code otherwise set it to an empty array. That is all we need to do here.</vt:lpstr>
      <vt:lpstr>The application would work perfectly fine. It would send an http request from http.js for the first time but when you change the character, it won’t send another request. Hence, no redundant requests are being sent from http.js.</vt:lpstr>
      <vt:lpstr>PowerPoint Presentation</vt:lpstr>
      <vt:lpstr>Go to Character.js and first of all get rid of the highlighted code.</vt:lpstr>
      <vt:lpstr>Import useHttp and start using it. For the first argument URL, pass this URL which also has props.selectedChar.</vt:lpstr>
      <vt:lpstr>For the second argument, we are going to pass the array of dependencies which would be this that we were already using in useEffect.</vt:lpstr>
      <vt:lpstr>So, pass that as the second argument.</vt:lpstr>
      <vt:lpstr>Since we are getting something back, we need to do this just like we did before. And then just like we did some transformation of the data in CharPicker, we will do that here.</vt:lpstr>
      <vt:lpstr>Cut the highlighted code.</vt:lpstr>
      <vt:lpstr>Paste it here.</vt:lpstr>
      <vt:lpstr>Get rid of the entire fetchData code.</vt:lpstr>
      <vt:lpstr>Get ride of this commented out code along with the useEffect hook where we are cleaning up.</vt:lpstr>
      <vt:lpstr>Set loadedCharacter to be null and say if we have fetchedData then set it to loadedCharacter. Remove the const from there.</vt:lpstr>
      <vt:lpstr>Replace all the instances of charData with fetchedData.</vt:lpstr>
      <vt:lpstr>Down in the if else if statement, remove .id from the loadedCharacter. Now we will just be checking if it there are loadedCharacters or not.</vt:lpstr>
      <vt:lpstr>Get ride of useState import and its implementations.</vt:lpstr>
      <vt:lpstr>And in CharPicker.js, you can stop importing useState and useEffect since we are not using them there anymore.</vt:lpstr>
      <vt:lpstr>Go to browser and dev tools and you will see that it sends two Http requests. One for all our characters and one for the person that should be loaded.</vt:lpstr>
      <vt:lpstr>To make it more clear, you can add this to the http.js.</vt:lpstr>
      <vt:lpstr>Now when you go to dev tool, you will see urls. One is to fetch all the people and the other is to fetch the person with ID 1.</vt:lpstr>
      <vt:lpstr>If you switch a character, you will see that it just sends one http request to fetch the person with that specific ID.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 Hooks</dc:title>
  <dc:creator>Krunal Trivedi</dc:creator>
  <cp:lastModifiedBy>Krunal Trivedi</cp:lastModifiedBy>
  <cp:revision>334</cp:revision>
  <dcterms:created xsi:type="dcterms:W3CDTF">2019-08-28T08:27:44Z</dcterms:created>
  <dcterms:modified xsi:type="dcterms:W3CDTF">2019-09-03T15:43:14Z</dcterms:modified>
</cp:coreProperties>
</file>